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46"/>
  </p:notesMasterIdLst>
  <p:sldIdLst>
    <p:sldId id="1864" r:id="rId5"/>
    <p:sldId id="1846" r:id="rId6"/>
    <p:sldId id="1845" r:id="rId7"/>
    <p:sldId id="1848" r:id="rId8"/>
    <p:sldId id="1868" r:id="rId9"/>
    <p:sldId id="1869" r:id="rId10"/>
    <p:sldId id="1849" r:id="rId11"/>
    <p:sldId id="1870" r:id="rId12"/>
    <p:sldId id="1871" r:id="rId13"/>
    <p:sldId id="1872" r:id="rId14"/>
    <p:sldId id="1852" r:id="rId15"/>
    <p:sldId id="1873" r:id="rId16"/>
    <p:sldId id="1874" r:id="rId17"/>
    <p:sldId id="1875" r:id="rId18"/>
    <p:sldId id="1876" r:id="rId19"/>
    <p:sldId id="1882" r:id="rId20"/>
    <p:sldId id="1879" r:id="rId21"/>
    <p:sldId id="1880" r:id="rId22"/>
    <p:sldId id="1881" r:id="rId23"/>
    <p:sldId id="1883" r:id="rId24"/>
    <p:sldId id="1884" r:id="rId25"/>
    <p:sldId id="1885" r:id="rId26"/>
    <p:sldId id="1887" r:id="rId27"/>
    <p:sldId id="1886" r:id="rId28"/>
    <p:sldId id="1888" r:id="rId29"/>
    <p:sldId id="1889" r:id="rId30"/>
    <p:sldId id="1890" r:id="rId31"/>
    <p:sldId id="1891" r:id="rId32"/>
    <p:sldId id="1892" r:id="rId33"/>
    <p:sldId id="1893" r:id="rId34"/>
    <p:sldId id="1894" r:id="rId35"/>
    <p:sldId id="1895" r:id="rId36"/>
    <p:sldId id="1896" r:id="rId37"/>
    <p:sldId id="1865" r:id="rId38"/>
    <p:sldId id="1897" r:id="rId39"/>
    <p:sldId id="1898" r:id="rId40"/>
    <p:sldId id="1899" r:id="rId41"/>
    <p:sldId id="1900" r:id="rId42"/>
    <p:sldId id="1901" r:id="rId43"/>
    <p:sldId id="1867" r:id="rId44"/>
    <p:sldId id="1902" r:id="rId45"/>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24" autoAdjust="0"/>
  </p:normalViewPr>
  <p:slideViewPr>
    <p:cSldViewPr snapToGrid="0">
      <p:cViewPr varScale="1">
        <p:scale>
          <a:sx n="78" d="100"/>
          <a:sy n="78" d="100"/>
        </p:scale>
        <p:origin x="878" y="67"/>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CB8E5-6090-965C-FF2F-BA70CC0DD8DC}"/>
            </a:ext>
          </a:extLst>
        </p:cNvPr>
        <p:cNvGrpSpPr/>
        <p:nvPr/>
      </p:nvGrpSpPr>
      <p:grpSpPr>
        <a:xfrm>
          <a:off x="0" y="0"/>
          <a:ext cx="0" cy="0"/>
          <a:chOff x="0" y="0"/>
          <a:chExt cx="0" cy="0"/>
        </a:xfrm>
      </p:grpSpPr>
    </p:spTree>
    <p:extLst>
      <p:ext uri="{BB962C8B-B14F-4D97-AF65-F5344CB8AC3E}">
        <p14:creationId xmlns:p14="http://schemas.microsoft.com/office/powerpoint/2010/main" val="91488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27DF8-8EB1-3840-579C-D2BCB3ACEC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0E780-C4B2-542B-FE77-6488BC7AC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C9B5E-9F08-3496-6989-7DBAF18324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D4B4B7-3319-CAB1-ADA1-C79D59D3C514}"/>
              </a:ext>
            </a:extLst>
          </p:cNvPr>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400262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EBAF6-42D7-3E34-0CCD-2663D7CCDE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56B1E-C36A-502B-2959-B506AFB78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5CF7FE-4F4B-8730-1B72-9153E43327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A9C9B0-BC9F-3434-4967-70BFA010BA6E}"/>
              </a:ext>
            </a:extLst>
          </p:cNvPr>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3659301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DB9AF-1840-8E65-3ECE-D12079AC0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6CDD11-E985-29FE-5BC9-FFB6F38EC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69ED6-5729-9FA6-BD3B-BC076DD7D4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624EF-C499-07E3-D68D-89CACF93A6B0}"/>
              </a:ext>
            </a:extLst>
          </p:cNvPr>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10264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656B-CDA1-18BD-C717-1B78BCFF6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CA969A-D1B5-FC3F-4032-27A9D391D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C7A336-AC71-8E10-718D-0B83A32507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4B5FEC-D5AA-6DB5-A8B3-92455AFAAD8A}"/>
              </a:ext>
            </a:extLst>
          </p:cNvPr>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3086183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3BF01-5C86-1580-EF67-23E969FFA6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142F7-583C-3067-E3A2-DC82CD3595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AC5D40-DB77-32C6-53B6-4E60EBE12B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5020B1-E496-5AAB-7497-CA1C890829F6}"/>
              </a:ext>
            </a:extLst>
          </p:cNvPr>
          <p:cNvSpPr>
            <a:spLocks noGrp="1"/>
          </p:cNvSpPr>
          <p:nvPr>
            <p:ph type="sldNum" sz="quarter" idx="5"/>
          </p:nvPr>
        </p:nvSpPr>
        <p:spPr/>
        <p:txBody>
          <a:bodyPr/>
          <a:lstStyle/>
          <a:p>
            <a:fld id="{6DEB7EE2-04A2-4FB2-9625-C9C73AC4D32F}" type="slidenum">
              <a:rPr lang="en-US" altLang="en-US" smtClean="0"/>
              <a:pPr/>
              <a:t>20</a:t>
            </a:fld>
            <a:endParaRPr lang="en-US" altLang="en-US" dirty="0"/>
          </a:p>
        </p:txBody>
      </p:sp>
    </p:spTree>
    <p:extLst>
      <p:ext uri="{BB962C8B-B14F-4D97-AF65-F5344CB8AC3E}">
        <p14:creationId xmlns:p14="http://schemas.microsoft.com/office/powerpoint/2010/main" val="69602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D9528-ED67-6D9C-FC0A-DD2E32773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C9373-F621-1A9F-08CC-833FEDFCD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8CC58A-94FD-AF99-2BB9-8A5EBF66F1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4ADF98-30DE-5673-C268-99A90CA2993B}"/>
              </a:ext>
            </a:extLst>
          </p:cNvPr>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312969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6F410-6316-698F-88DE-E3DF594F68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D6760-ACF6-4EE0-AF63-596452383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8ED66-5227-0139-EC74-A8C67E1ADA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2C3203-0378-16E9-5055-B87D31ECFE6A}"/>
              </a:ext>
            </a:extLst>
          </p:cNvPr>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229949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B5844-6211-DBB1-8C24-61776CEC5E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F9D9F-D0DB-907A-22FD-6F171FC65D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D1D6E-F254-9DE4-7A9D-F2E4817D09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3B1B46-701A-BE35-2819-DFA83266E887}"/>
              </a:ext>
            </a:extLst>
          </p:cNvPr>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673323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521A4-A6AA-FF40-0B2F-D786B7F6B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55EE8-6D74-FA63-BCD0-ACBA67BC2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7B0D2-B40E-B9E6-FB25-09BA3D741D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A719DC-65CB-39A2-03A0-D953F012F084}"/>
              </a:ext>
            </a:extLst>
          </p:cNvPr>
          <p:cNvSpPr>
            <a:spLocks noGrp="1"/>
          </p:cNvSpPr>
          <p:nvPr>
            <p:ph type="sldNum" sz="quarter" idx="5"/>
          </p:nvPr>
        </p:nvSpPr>
        <p:spPr/>
        <p:txBody>
          <a:bodyPr/>
          <a:lstStyle/>
          <a:p>
            <a:fld id="{6DEB7EE2-04A2-4FB2-9625-C9C73AC4D32F}" type="slidenum">
              <a:rPr lang="en-US" altLang="en-US" smtClean="0"/>
              <a:pPr/>
              <a:t>24</a:t>
            </a:fld>
            <a:endParaRPr lang="en-US" altLang="en-US" dirty="0"/>
          </a:p>
        </p:txBody>
      </p:sp>
    </p:spTree>
    <p:extLst>
      <p:ext uri="{BB962C8B-B14F-4D97-AF65-F5344CB8AC3E}">
        <p14:creationId xmlns:p14="http://schemas.microsoft.com/office/powerpoint/2010/main" val="234336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D507E-D083-2967-C1D5-7ED160F0C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AA932D-D80C-A7AC-9B09-731E67F32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013B66-DE41-D5F1-FA68-BECE41D804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00C007-90D9-D82B-8848-C56A44BFF3B9}"/>
              </a:ext>
            </a:extLst>
          </p:cNvPr>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1142061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12FAD-A163-7182-8823-E1391026B0BA}"/>
            </a:ext>
          </a:extLst>
        </p:cNvPr>
        <p:cNvGrpSpPr/>
        <p:nvPr/>
      </p:nvGrpSpPr>
      <p:grpSpPr>
        <a:xfrm>
          <a:off x="0" y="0"/>
          <a:ext cx="0" cy="0"/>
          <a:chOff x="0" y="0"/>
          <a:chExt cx="0" cy="0"/>
        </a:xfrm>
      </p:grpSpPr>
    </p:spTree>
    <p:extLst>
      <p:ext uri="{BB962C8B-B14F-4D97-AF65-F5344CB8AC3E}">
        <p14:creationId xmlns:p14="http://schemas.microsoft.com/office/powerpoint/2010/main" val="3450839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9834F-87E9-5242-75ED-CD42FA272B8D}"/>
            </a:ext>
          </a:extLst>
        </p:cNvPr>
        <p:cNvGrpSpPr/>
        <p:nvPr/>
      </p:nvGrpSpPr>
      <p:grpSpPr>
        <a:xfrm>
          <a:off x="0" y="0"/>
          <a:ext cx="0" cy="0"/>
          <a:chOff x="0" y="0"/>
          <a:chExt cx="0" cy="0"/>
        </a:xfrm>
      </p:grpSpPr>
    </p:spTree>
    <p:extLst>
      <p:ext uri="{BB962C8B-B14F-4D97-AF65-F5344CB8AC3E}">
        <p14:creationId xmlns:p14="http://schemas.microsoft.com/office/powerpoint/2010/main" val="1253240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16CC0-603F-29F3-16AC-471772A47ACD}"/>
            </a:ext>
          </a:extLst>
        </p:cNvPr>
        <p:cNvGrpSpPr/>
        <p:nvPr/>
      </p:nvGrpSpPr>
      <p:grpSpPr>
        <a:xfrm>
          <a:off x="0" y="0"/>
          <a:ext cx="0" cy="0"/>
          <a:chOff x="0" y="0"/>
          <a:chExt cx="0" cy="0"/>
        </a:xfrm>
      </p:grpSpPr>
    </p:spTree>
    <p:extLst>
      <p:ext uri="{BB962C8B-B14F-4D97-AF65-F5344CB8AC3E}">
        <p14:creationId xmlns:p14="http://schemas.microsoft.com/office/powerpoint/2010/main" val="3308162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B8722-8645-6B0B-D556-0B886F42D22B}"/>
            </a:ext>
          </a:extLst>
        </p:cNvPr>
        <p:cNvGrpSpPr/>
        <p:nvPr/>
      </p:nvGrpSpPr>
      <p:grpSpPr>
        <a:xfrm>
          <a:off x="0" y="0"/>
          <a:ext cx="0" cy="0"/>
          <a:chOff x="0" y="0"/>
          <a:chExt cx="0" cy="0"/>
        </a:xfrm>
      </p:grpSpPr>
    </p:spTree>
    <p:extLst>
      <p:ext uri="{BB962C8B-B14F-4D97-AF65-F5344CB8AC3E}">
        <p14:creationId xmlns:p14="http://schemas.microsoft.com/office/powerpoint/2010/main" val="147241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1D8BC-AE08-9271-CFCA-69BA2B347198}"/>
            </a:ext>
          </a:extLst>
        </p:cNvPr>
        <p:cNvGrpSpPr/>
        <p:nvPr/>
      </p:nvGrpSpPr>
      <p:grpSpPr>
        <a:xfrm>
          <a:off x="0" y="0"/>
          <a:ext cx="0" cy="0"/>
          <a:chOff x="0" y="0"/>
          <a:chExt cx="0" cy="0"/>
        </a:xfrm>
      </p:grpSpPr>
    </p:spTree>
    <p:extLst>
      <p:ext uri="{BB962C8B-B14F-4D97-AF65-F5344CB8AC3E}">
        <p14:creationId xmlns:p14="http://schemas.microsoft.com/office/powerpoint/2010/main" val="287278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2277-E77F-90B5-F364-9CB9836E09D5}"/>
            </a:ext>
          </a:extLst>
        </p:cNvPr>
        <p:cNvGrpSpPr/>
        <p:nvPr/>
      </p:nvGrpSpPr>
      <p:grpSpPr>
        <a:xfrm>
          <a:off x="0" y="0"/>
          <a:ext cx="0" cy="0"/>
          <a:chOff x="0" y="0"/>
          <a:chExt cx="0" cy="0"/>
        </a:xfrm>
      </p:grpSpPr>
    </p:spTree>
    <p:extLst>
      <p:ext uri="{BB962C8B-B14F-4D97-AF65-F5344CB8AC3E}">
        <p14:creationId xmlns:p14="http://schemas.microsoft.com/office/powerpoint/2010/main" val="4038056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0FD01-8038-61A2-E691-35B41087F0A8}"/>
            </a:ext>
          </a:extLst>
        </p:cNvPr>
        <p:cNvGrpSpPr/>
        <p:nvPr/>
      </p:nvGrpSpPr>
      <p:grpSpPr>
        <a:xfrm>
          <a:off x="0" y="0"/>
          <a:ext cx="0" cy="0"/>
          <a:chOff x="0" y="0"/>
          <a:chExt cx="0" cy="0"/>
        </a:xfrm>
      </p:grpSpPr>
    </p:spTree>
    <p:extLst>
      <p:ext uri="{BB962C8B-B14F-4D97-AF65-F5344CB8AC3E}">
        <p14:creationId xmlns:p14="http://schemas.microsoft.com/office/powerpoint/2010/main" val="1059667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3149D-58E1-13A0-7C8E-93C6AE3D2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E18A8-E580-FEEF-19F0-AA181F006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AD630-2B8C-7CE8-30EB-05B4FC007A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E8197B-4CA7-BCB3-145D-ED7B1DEBBD22}"/>
              </a:ext>
            </a:extLst>
          </p:cNvPr>
          <p:cNvSpPr>
            <a:spLocks noGrp="1"/>
          </p:cNvSpPr>
          <p:nvPr>
            <p:ph type="sldNum" sz="quarter" idx="5"/>
          </p:nvPr>
        </p:nvSpPr>
        <p:spPr/>
        <p:txBody>
          <a:bodyPr/>
          <a:lstStyle/>
          <a:p>
            <a:fld id="{6DEB7EE2-04A2-4FB2-9625-C9C73AC4D32F}" type="slidenum">
              <a:rPr lang="en-US" altLang="en-US" smtClean="0"/>
              <a:pPr/>
              <a:t>33</a:t>
            </a:fld>
            <a:endParaRPr lang="en-US" altLang="en-US" dirty="0"/>
          </a:p>
        </p:txBody>
      </p:sp>
    </p:spTree>
    <p:extLst>
      <p:ext uri="{BB962C8B-B14F-4D97-AF65-F5344CB8AC3E}">
        <p14:creationId xmlns:p14="http://schemas.microsoft.com/office/powerpoint/2010/main" val="1425883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3E6F4-FBCB-2747-60B8-F451AFBFB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6B7D1-0224-D17C-BDAB-168022070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09497-635B-1501-C894-8AB940A93B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DEEBD2-8F0D-962E-3E57-E17A8F23E3D4}"/>
              </a:ext>
            </a:extLst>
          </p:cNvPr>
          <p:cNvSpPr>
            <a:spLocks noGrp="1"/>
          </p:cNvSpPr>
          <p:nvPr>
            <p:ph type="sldNum" sz="quarter" idx="5"/>
          </p:nvPr>
        </p:nvSpPr>
        <p:spPr/>
        <p:txBody>
          <a:bodyPr/>
          <a:lstStyle/>
          <a:p>
            <a:fld id="{6DEB7EE2-04A2-4FB2-9625-C9C73AC4D32F}" type="slidenum">
              <a:rPr lang="en-US" altLang="en-US" smtClean="0"/>
              <a:pPr/>
              <a:t>39</a:t>
            </a:fld>
            <a:endParaRPr lang="en-US" altLang="en-US" dirty="0"/>
          </a:p>
        </p:txBody>
      </p:sp>
    </p:spTree>
    <p:extLst>
      <p:ext uri="{BB962C8B-B14F-4D97-AF65-F5344CB8AC3E}">
        <p14:creationId xmlns:p14="http://schemas.microsoft.com/office/powerpoint/2010/main" val="183608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E425E-2B29-59F1-6019-EFBBC61441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244903-41E9-3C4D-4BB2-5056ACA39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26519-2038-E9ED-3BBB-D103AA6926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465862-167C-0126-5E41-BCBEACA19418}"/>
              </a:ext>
            </a:extLst>
          </p:cNvPr>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001395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9BD3B-E27A-BC18-2242-EEAF5ABB8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E45E04-2786-45B9-66B1-D34038917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134A79-D63B-7ED5-3C12-FB194805A3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7D3742-6C1C-69A5-5DE2-6F7804F79EB6}"/>
              </a:ext>
            </a:extLst>
          </p:cNvPr>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399789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1E4AB-ADA6-E6F8-FBAB-8002FFDA70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A8110-9F17-E0C2-8078-6530635A9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FCD73-6B7C-A767-FC48-1285E32969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6033A4-3863-1C7C-F82C-886EEFC4C63F}"/>
              </a:ext>
            </a:extLst>
          </p:cNvPr>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59679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87D37-E7AE-A1AA-226C-AD67BE8F7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85D71-34B3-F628-5877-42ED2DE88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C0F7D-6235-2FC0-9C6F-CDD3E98928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E2624D-BFED-0BC5-73F8-3F2AE7C7AEC2}"/>
              </a:ext>
            </a:extLst>
          </p:cNvPr>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369806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C0EC-5379-BF08-30D6-435BED54F914}"/>
            </a:ext>
          </a:extLst>
        </p:cNvPr>
        <p:cNvGrpSpPr/>
        <p:nvPr/>
      </p:nvGrpSpPr>
      <p:grpSpPr>
        <a:xfrm>
          <a:off x="0" y="0"/>
          <a:ext cx="0" cy="0"/>
          <a:chOff x="0" y="0"/>
          <a:chExt cx="0" cy="0"/>
        </a:xfrm>
      </p:grpSpPr>
    </p:spTree>
    <p:extLst>
      <p:ext uri="{BB962C8B-B14F-4D97-AF65-F5344CB8AC3E}">
        <p14:creationId xmlns:p14="http://schemas.microsoft.com/office/powerpoint/2010/main" val="123801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hyperlink" Target="https://mars.quickmap.io/"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5442012" y="2766219"/>
            <a:ext cx="6220101" cy="1325563"/>
          </a:xfrm>
        </p:spPr>
        <p:txBody>
          <a:bodyPr anchor="ctr">
            <a:noAutofit/>
          </a:bodyPr>
          <a:lstStyle/>
          <a:p>
            <a:r>
              <a:rPr lang="en-US" altLang="en-US" dirty="0">
                <a:solidFill>
                  <a:schemeClr val="accent2"/>
                </a:solidFill>
              </a:rPr>
              <a:t>Spatial Informatics Final Presentation</a:t>
            </a:r>
            <a:endParaRPr lang="en-US" altLang="en-US" dirty="0"/>
          </a:p>
        </p:txBody>
      </p:sp>
      <p:sp>
        <p:nvSpPr>
          <p:cNvPr id="2" name="TextBox 1">
            <a:extLst>
              <a:ext uri="{FF2B5EF4-FFF2-40B4-BE49-F238E27FC236}">
                <a16:creationId xmlns:a16="http://schemas.microsoft.com/office/drawing/2014/main" id="{814453EE-AB7D-0728-D878-5C4F8CBA909C}"/>
              </a:ext>
            </a:extLst>
          </p:cNvPr>
          <p:cNvSpPr txBox="1"/>
          <p:nvPr/>
        </p:nvSpPr>
        <p:spPr>
          <a:xfrm>
            <a:off x="5574890" y="4503174"/>
            <a:ext cx="4041058" cy="646331"/>
          </a:xfrm>
          <a:prstGeom prst="rect">
            <a:avLst/>
          </a:prstGeom>
          <a:noFill/>
        </p:spPr>
        <p:txBody>
          <a:bodyPr wrap="square" rtlCol="0">
            <a:spAutoFit/>
          </a:bodyPr>
          <a:lstStyle/>
          <a:p>
            <a:r>
              <a:rPr lang="en-US" b="1" dirty="0">
                <a:solidFill>
                  <a:schemeClr val="bg1"/>
                </a:solidFill>
              </a:rPr>
              <a:t>Name: </a:t>
            </a:r>
            <a:r>
              <a:rPr lang="en-US" dirty="0">
                <a:solidFill>
                  <a:schemeClr val="bg1"/>
                </a:solidFill>
              </a:rPr>
              <a:t>Ansh Chablani</a:t>
            </a:r>
          </a:p>
          <a:p>
            <a:r>
              <a:rPr lang="en-US" b="1" dirty="0">
                <a:solidFill>
                  <a:schemeClr val="bg1"/>
                </a:solidFill>
              </a:rPr>
              <a:t>Roll No.: </a:t>
            </a:r>
            <a:r>
              <a:rPr lang="en-US" dirty="0">
                <a:solidFill>
                  <a:schemeClr val="bg1"/>
                </a:solidFill>
              </a:rPr>
              <a:t>2022111031</a:t>
            </a:r>
            <a:endParaRPr lang="en-IN" b="1" dirty="0">
              <a:solidFill>
                <a:schemeClr val="bg1"/>
              </a:solidFill>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B9281-2775-021B-FC24-B440DA353E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B40CA7-E619-BF37-D18B-DC6643CF3828}"/>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2" name="Rectangle 1">
            <a:extLst>
              <a:ext uri="{FF2B5EF4-FFF2-40B4-BE49-F238E27FC236}">
                <a16:creationId xmlns:a16="http://schemas.microsoft.com/office/drawing/2014/main" id="{2B5DD0F2-9FD1-920A-3D3F-D15E207F7395}"/>
              </a:ext>
            </a:extLst>
          </p:cNvPr>
          <p:cNvSpPr/>
          <p:nvPr/>
        </p:nvSpPr>
        <p:spPr>
          <a:xfrm>
            <a:off x="8135256" y="2796659"/>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4" name="Rectangle 3">
            <a:extLst>
              <a:ext uri="{FF2B5EF4-FFF2-40B4-BE49-F238E27FC236}">
                <a16:creationId xmlns:a16="http://schemas.microsoft.com/office/drawing/2014/main" id="{CE39DEC9-9416-0E3B-3B74-F6574720A598}"/>
              </a:ext>
            </a:extLst>
          </p:cNvPr>
          <p:cNvSpPr/>
          <p:nvPr/>
        </p:nvSpPr>
        <p:spPr>
          <a:xfrm>
            <a:off x="5609303"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6" name="Rectangle 5">
            <a:extLst>
              <a:ext uri="{FF2B5EF4-FFF2-40B4-BE49-F238E27FC236}">
                <a16:creationId xmlns:a16="http://schemas.microsoft.com/office/drawing/2014/main" id="{C70326A9-9FC7-FAFE-21D2-E0AA0A46A7AE}"/>
              </a:ext>
            </a:extLst>
          </p:cNvPr>
          <p:cNvSpPr/>
          <p:nvPr/>
        </p:nvSpPr>
        <p:spPr>
          <a:xfrm>
            <a:off x="6872280"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Left Cost</a:t>
            </a:r>
            <a:endParaRPr lang="en-IN" dirty="0"/>
          </a:p>
        </p:txBody>
      </p:sp>
      <p:sp>
        <p:nvSpPr>
          <p:cNvPr id="7" name="Rectangle 6">
            <a:extLst>
              <a:ext uri="{FF2B5EF4-FFF2-40B4-BE49-F238E27FC236}">
                <a16:creationId xmlns:a16="http://schemas.microsoft.com/office/drawing/2014/main" id="{624F73F5-90F8-F0E7-8151-CE6BEA222DE9}"/>
              </a:ext>
            </a:extLst>
          </p:cNvPr>
          <p:cNvSpPr/>
          <p:nvPr/>
        </p:nvSpPr>
        <p:spPr>
          <a:xfrm>
            <a:off x="8135257"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Cost</a:t>
            </a:r>
            <a:endParaRPr lang="en-IN" dirty="0"/>
          </a:p>
        </p:txBody>
      </p:sp>
      <p:sp>
        <p:nvSpPr>
          <p:cNvPr id="8" name="Rectangle 7">
            <a:extLst>
              <a:ext uri="{FF2B5EF4-FFF2-40B4-BE49-F238E27FC236}">
                <a16:creationId xmlns:a16="http://schemas.microsoft.com/office/drawing/2014/main" id="{C6B81CF6-4C50-7D3F-28DD-D3F5A49349A9}"/>
              </a:ext>
            </a:extLst>
          </p:cNvPr>
          <p:cNvSpPr/>
          <p:nvPr/>
        </p:nvSpPr>
        <p:spPr>
          <a:xfrm>
            <a:off x="9398234"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Right Cost</a:t>
            </a:r>
            <a:endParaRPr lang="en-IN" dirty="0"/>
          </a:p>
        </p:txBody>
      </p:sp>
      <p:sp>
        <p:nvSpPr>
          <p:cNvPr id="9" name="Rectangle 8">
            <a:extLst>
              <a:ext uri="{FF2B5EF4-FFF2-40B4-BE49-F238E27FC236}">
                <a16:creationId xmlns:a16="http://schemas.microsoft.com/office/drawing/2014/main" id="{D3790CDD-BBF6-A039-ED24-CFB537AD8277}"/>
              </a:ext>
            </a:extLst>
          </p:cNvPr>
          <p:cNvSpPr/>
          <p:nvPr/>
        </p:nvSpPr>
        <p:spPr>
          <a:xfrm>
            <a:off x="10661211"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Bottom Cost</a:t>
            </a:r>
            <a:endParaRPr lang="en-IN" sz="1600" dirty="0"/>
          </a:p>
        </p:txBody>
      </p:sp>
      <p:cxnSp>
        <p:nvCxnSpPr>
          <p:cNvPr id="11" name="Straight Arrow Connector 10">
            <a:extLst>
              <a:ext uri="{FF2B5EF4-FFF2-40B4-BE49-F238E27FC236}">
                <a16:creationId xmlns:a16="http://schemas.microsoft.com/office/drawing/2014/main" id="{BD39D83B-E561-CA9E-677A-DD2A1D52EBA0}"/>
              </a:ext>
            </a:extLst>
          </p:cNvPr>
          <p:cNvCxnSpPr>
            <a:cxnSpLocks/>
            <a:stCxn id="2" idx="1"/>
          </p:cNvCxnSpPr>
          <p:nvPr/>
        </p:nvCxnSpPr>
        <p:spPr>
          <a:xfrm flipH="1">
            <a:off x="6046838" y="3150621"/>
            <a:ext cx="2088418"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17AB6ED-0A51-D2E1-CBC4-ADEAC4355524}"/>
              </a:ext>
            </a:extLst>
          </p:cNvPr>
          <p:cNvCxnSpPr>
            <a:cxnSpLocks/>
            <a:endCxn id="6" idx="0"/>
          </p:cNvCxnSpPr>
          <p:nvPr/>
        </p:nvCxnSpPr>
        <p:spPr>
          <a:xfrm flipH="1">
            <a:off x="7309816" y="3504582"/>
            <a:ext cx="825440"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BDE94C-4C0C-4EA8-A2FC-CD4F85CCA440}"/>
              </a:ext>
            </a:extLst>
          </p:cNvPr>
          <p:cNvCxnSpPr>
            <a:cxnSpLocks/>
            <a:stCxn id="2" idx="2"/>
            <a:endCxn id="7" idx="0"/>
          </p:cNvCxnSpPr>
          <p:nvPr/>
        </p:nvCxnSpPr>
        <p:spPr>
          <a:xfrm>
            <a:off x="8572792" y="3504582"/>
            <a:ext cx="1"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178986E-36A7-03F4-8682-9B7B7623EF94}"/>
              </a:ext>
            </a:extLst>
          </p:cNvPr>
          <p:cNvCxnSpPr>
            <a:cxnSpLocks/>
          </p:cNvCxnSpPr>
          <p:nvPr/>
        </p:nvCxnSpPr>
        <p:spPr>
          <a:xfrm>
            <a:off x="8985514" y="3504582"/>
            <a:ext cx="824739" cy="53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071EAF-8C00-991D-E73A-54C0C32B6F6A}"/>
              </a:ext>
            </a:extLst>
          </p:cNvPr>
          <p:cNvCxnSpPr>
            <a:cxnSpLocks/>
            <a:stCxn id="2" idx="3"/>
            <a:endCxn id="9" idx="0"/>
          </p:cNvCxnSpPr>
          <p:nvPr/>
        </p:nvCxnSpPr>
        <p:spPr>
          <a:xfrm>
            <a:off x="9010327" y="3150621"/>
            <a:ext cx="2088420"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F982DBD-BDB1-5BD7-550F-4B9C425EDE61}"/>
              </a:ext>
            </a:extLst>
          </p:cNvPr>
          <p:cNvPicPr>
            <a:picLocks noChangeAspect="1"/>
          </p:cNvPicPr>
          <p:nvPr/>
        </p:nvPicPr>
        <p:blipFill>
          <a:blip r:embed="rId2"/>
          <a:stretch>
            <a:fillRect/>
          </a:stretch>
        </p:blipFill>
        <p:spPr>
          <a:xfrm>
            <a:off x="158253" y="1015986"/>
            <a:ext cx="4493342" cy="4458954"/>
          </a:xfrm>
          <a:prstGeom prst="rect">
            <a:avLst/>
          </a:prstGeom>
        </p:spPr>
      </p:pic>
    </p:spTree>
    <p:extLst>
      <p:ext uri="{BB962C8B-B14F-4D97-AF65-F5344CB8AC3E}">
        <p14:creationId xmlns:p14="http://schemas.microsoft.com/office/powerpoint/2010/main" val="238290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dirty="0"/>
              <a:t>Combining two “weights layer”</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a:bodyPr>
          <a:lstStyle/>
          <a:p>
            <a:r>
              <a:rPr lang="en-US" altLang="en-US" b="0" dirty="0"/>
              <a:t>The code to compute the trajectory relies on weights layers.</a:t>
            </a:r>
            <a:endParaRPr lang="en-US" altLang="en-US" b="0" dirty="0">
              <a:solidFill>
                <a:schemeClr val="accent1"/>
              </a:solidFill>
            </a:endParaRPr>
          </a:p>
          <a:p>
            <a:r>
              <a:rPr lang="en-US" altLang="en-US" b="0" dirty="0"/>
              <a:t>These have the edge costs to be added.</a:t>
            </a:r>
          </a:p>
          <a:p>
            <a:r>
              <a:rPr lang="en-US" altLang="en-US" b="0" dirty="0"/>
              <a:t>All computation is vectorized and be simply superimposed using some function, most simply addition.</a:t>
            </a:r>
          </a:p>
        </p:txBody>
      </p:sp>
      <p:pic>
        <p:nvPicPr>
          <p:cNvPr id="4" name="Picture 3">
            <a:extLst>
              <a:ext uri="{FF2B5EF4-FFF2-40B4-BE49-F238E27FC236}">
                <a16:creationId xmlns:a16="http://schemas.microsoft.com/office/drawing/2014/main" id="{DF5FC4EC-1A38-7F0B-0D3B-29F27726636F}"/>
              </a:ext>
            </a:extLst>
          </p:cNvPr>
          <p:cNvPicPr>
            <a:picLocks noChangeAspect="1"/>
          </p:cNvPicPr>
          <p:nvPr/>
        </p:nvPicPr>
        <p:blipFill>
          <a:blip r:embed="rId3"/>
          <a:stretch>
            <a:fillRect/>
          </a:stretch>
        </p:blipFill>
        <p:spPr>
          <a:xfrm>
            <a:off x="5942886" y="715962"/>
            <a:ext cx="5487114" cy="47958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1D5C2-EC24-1AD0-1A66-1883BDAB02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9C18C7-F3EB-B379-3346-1F91EFBA02C7}"/>
              </a:ext>
            </a:extLst>
          </p:cNvPr>
          <p:cNvSpPr>
            <a:spLocks noGrp="1"/>
          </p:cNvSpPr>
          <p:nvPr>
            <p:ph type="title"/>
          </p:nvPr>
        </p:nvSpPr>
        <p:spPr>
          <a:xfrm>
            <a:off x="1525301" y="2422134"/>
            <a:ext cx="9141397" cy="1231106"/>
          </a:xfrm>
        </p:spPr>
        <p:txBody>
          <a:bodyPr/>
          <a:lstStyle/>
          <a:p>
            <a:r>
              <a:rPr lang="en-US" dirty="0"/>
              <a:t>Now we have the nodes and the edges costs</a:t>
            </a:r>
          </a:p>
        </p:txBody>
      </p:sp>
      <p:sp>
        <p:nvSpPr>
          <p:cNvPr id="6" name="Text Placeholder 5">
            <a:extLst>
              <a:ext uri="{FF2B5EF4-FFF2-40B4-BE49-F238E27FC236}">
                <a16:creationId xmlns:a16="http://schemas.microsoft.com/office/drawing/2014/main" id="{8D3A0D38-8EE7-AD4A-145C-D096840C296C}"/>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37957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D2ABC-4376-F986-DE05-6D901225ED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C3D645-E339-C51E-78F5-0482EFC50771}"/>
              </a:ext>
            </a:extLst>
          </p:cNvPr>
          <p:cNvSpPr>
            <a:spLocks noGrp="1"/>
          </p:cNvSpPr>
          <p:nvPr>
            <p:ph type="title"/>
          </p:nvPr>
        </p:nvSpPr>
        <p:spPr>
          <a:xfrm>
            <a:off x="1525301" y="1717696"/>
            <a:ext cx="9141397" cy="3077766"/>
          </a:xfrm>
        </p:spPr>
        <p:txBody>
          <a:bodyPr/>
          <a:lstStyle/>
          <a:p>
            <a:r>
              <a:rPr lang="en-US" dirty="0"/>
              <a:t>We would apply Dijkstra to calculate the optimal path.</a:t>
            </a:r>
            <a:br>
              <a:rPr lang="en-US" dirty="0"/>
            </a:br>
            <a:br>
              <a:rPr lang="en-US" dirty="0"/>
            </a:br>
            <a:r>
              <a:rPr lang="en-US" dirty="0"/>
              <a:t>(All edges costs are constrained to non-negative numbers)</a:t>
            </a:r>
          </a:p>
        </p:txBody>
      </p:sp>
    </p:spTree>
    <p:extLst>
      <p:ext uri="{BB962C8B-B14F-4D97-AF65-F5344CB8AC3E}">
        <p14:creationId xmlns:p14="http://schemas.microsoft.com/office/powerpoint/2010/main" val="264293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23797-998C-19A3-BFE9-48886EA5D0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459C5E-2DCE-72D1-E290-45F4426DF303}"/>
              </a:ext>
            </a:extLst>
          </p:cNvPr>
          <p:cNvSpPr>
            <a:spLocks noGrp="1"/>
          </p:cNvSpPr>
          <p:nvPr>
            <p:ph type="title"/>
          </p:nvPr>
        </p:nvSpPr>
        <p:spPr>
          <a:xfrm>
            <a:off x="762000" y="715963"/>
            <a:ext cx="5334000" cy="1189038"/>
          </a:xfrm>
        </p:spPr>
        <p:txBody>
          <a:bodyPr/>
          <a:lstStyle/>
          <a:p>
            <a:r>
              <a:rPr lang="en-US" dirty="0"/>
              <a:t>Avoiding Danger Zones</a:t>
            </a:r>
          </a:p>
        </p:txBody>
      </p:sp>
      <p:sp>
        <p:nvSpPr>
          <p:cNvPr id="9219" name="Rectangle 8">
            <a:extLst>
              <a:ext uri="{FF2B5EF4-FFF2-40B4-BE49-F238E27FC236}">
                <a16:creationId xmlns:a16="http://schemas.microsoft.com/office/drawing/2014/main" id="{63331249-51DE-A3F0-1324-479B76889B06}"/>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a:bodyPr>
          <a:lstStyle/>
          <a:p>
            <a:r>
              <a:rPr lang="en-US" altLang="en-US" b="0" dirty="0"/>
              <a:t>The code to compute the trajectory relies on weights layers.</a:t>
            </a:r>
            <a:endParaRPr lang="en-US" altLang="en-US" b="0" dirty="0">
              <a:solidFill>
                <a:schemeClr val="accent1"/>
              </a:solidFill>
            </a:endParaRPr>
          </a:p>
          <a:p>
            <a:r>
              <a:rPr lang="en-US" altLang="en-US" b="0" dirty="0"/>
              <a:t>These have the edge costs to be added.</a:t>
            </a:r>
          </a:p>
          <a:p>
            <a:r>
              <a:rPr lang="en-US" altLang="en-US" b="0" dirty="0"/>
              <a:t>All computation is vectorized and be simply superimposed using some function, most simply addition.</a:t>
            </a:r>
          </a:p>
        </p:txBody>
      </p:sp>
      <p:pic>
        <p:nvPicPr>
          <p:cNvPr id="4" name="Picture 3">
            <a:extLst>
              <a:ext uri="{FF2B5EF4-FFF2-40B4-BE49-F238E27FC236}">
                <a16:creationId xmlns:a16="http://schemas.microsoft.com/office/drawing/2014/main" id="{A2635D97-CAE6-4DBD-3FA6-0DE444EBD6D2}"/>
              </a:ext>
            </a:extLst>
          </p:cNvPr>
          <p:cNvPicPr>
            <a:picLocks noChangeAspect="1"/>
          </p:cNvPicPr>
          <p:nvPr/>
        </p:nvPicPr>
        <p:blipFill>
          <a:blip r:embed="rId3"/>
          <a:stretch>
            <a:fillRect/>
          </a:stretch>
        </p:blipFill>
        <p:spPr>
          <a:xfrm>
            <a:off x="5942886" y="715962"/>
            <a:ext cx="5487114" cy="4795824"/>
          </a:xfrm>
          <a:prstGeom prst="rect">
            <a:avLst/>
          </a:prstGeom>
        </p:spPr>
      </p:pic>
    </p:spTree>
    <p:extLst>
      <p:ext uri="{BB962C8B-B14F-4D97-AF65-F5344CB8AC3E}">
        <p14:creationId xmlns:p14="http://schemas.microsoft.com/office/powerpoint/2010/main" val="124058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60D45-05D5-1B83-E361-94582858CE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3EE486-9332-059C-4C44-70768CE0D9F2}"/>
              </a:ext>
            </a:extLst>
          </p:cNvPr>
          <p:cNvSpPr>
            <a:spLocks noGrp="1"/>
          </p:cNvSpPr>
          <p:nvPr>
            <p:ph type="title"/>
          </p:nvPr>
        </p:nvSpPr>
        <p:spPr>
          <a:xfrm>
            <a:off x="762000" y="715963"/>
            <a:ext cx="5334000" cy="1189038"/>
          </a:xfrm>
        </p:spPr>
        <p:txBody>
          <a:bodyPr/>
          <a:lstStyle/>
          <a:p>
            <a:r>
              <a:rPr lang="en-US" dirty="0"/>
              <a:t>Affinity Points</a:t>
            </a:r>
          </a:p>
        </p:txBody>
      </p:sp>
      <p:sp>
        <p:nvSpPr>
          <p:cNvPr id="9219" name="Rectangle 8">
            <a:extLst>
              <a:ext uri="{FF2B5EF4-FFF2-40B4-BE49-F238E27FC236}">
                <a16:creationId xmlns:a16="http://schemas.microsoft.com/office/drawing/2014/main" id="{E11E5159-AD0F-C77C-4CB7-84B91FB3A751}"/>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a:bodyPr>
          <a:lstStyle/>
          <a:p>
            <a:r>
              <a:rPr lang="en-US" altLang="en-US" b="0" dirty="0"/>
              <a:t>The code to compute the trajectory relies on weights layers.</a:t>
            </a:r>
            <a:endParaRPr lang="en-US" altLang="en-US" b="0" dirty="0">
              <a:solidFill>
                <a:schemeClr val="accent1"/>
              </a:solidFill>
            </a:endParaRPr>
          </a:p>
          <a:p>
            <a:r>
              <a:rPr lang="en-US" altLang="en-US" b="0" dirty="0"/>
              <a:t>These have the edge costs to be added.</a:t>
            </a:r>
          </a:p>
          <a:p>
            <a:r>
              <a:rPr lang="en-US" altLang="en-US" b="0" dirty="0"/>
              <a:t>All computation is vectorized and be simply superimposed using some function, most simply addition.</a:t>
            </a:r>
          </a:p>
        </p:txBody>
      </p:sp>
      <p:pic>
        <p:nvPicPr>
          <p:cNvPr id="4" name="Picture 3">
            <a:extLst>
              <a:ext uri="{FF2B5EF4-FFF2-40B4-BE49-F238E27FC236}">
                <a16:creationId xmlns:a16="http://schemas.microsoft.com/office/drawing/2014/main" id="{661E171A-E3F8-0904-F7D7-F36C1DD097BB}"/>
              </a:ext>
            </a:extLst>
          </p:cNvPr>
          <p:cNvPicPr>
            <a:picLocks noChangeAspect="1"/>
          </p:cNvPicPr>
          <p:nvPr/>
        </p:nvPicPr>
        <p:blipFill>
          <a:blip r:embed="rId3"/>
          <a:stretch>
            <a:fillRect/>
          </a:stretch>
        </p:blipFill>
        <p:spPr>
          <a:xfrm>
            <a:off x="5942886" y="715962"/>
            <a:ext cx="5487114" cy="4795824"/>
          </a:xfrm>
          <a:prstGeom prst="rect">
            <a:avLst/>
          </a:prstGeom>
        </p:spPr>
      </p:pic>
    </p:spTree>
    <p:extLst>
      <p:ext uri="{BB962C8B-B14F-4D97-AF65-F5344CB8AC3E}">
        <p14:creationId xmlns:p14="http://schemas.microsoft.com/office/powerpoint/2010/main" val="151827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3986-960A-6442-D782-78C1E4D24B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493FD6-FA09-92F7-01DE-54E333008957}"/>
              </a:ext>
            </a:extLst>
          </p:cNvPr>
          <p:cNvSpPr>
            <a:spLocks noGrp="1"/>
          </p:cNvSpPr>
          <p:nvPr>
            <p:ph type="title"/>
          </p:nvPr>
        </p:nvSpPr>
        <p:spPr>
          <a:xfrm>
            <a:off x="800100" y="204686"/>
            <a:ext cx="10591800" cy="646332"/>
          </a:xfrm>
        </p:spPr>
        <p:txBody>
          <a:bodyPr/>
          <a:lstStyle/>
          <a:p>
            <a:r>
              <a:rPr lang="en-US" sz="3600" dirty="0"/>
              <a:t>Processing Raster Data from CRISM Dataset</a:t>
            </a:r>
            <a:br>
              <a:rPr lang="en-US" sz="3600" dirty="0"/>
            </a:br>
            <a:r>
              <a:rPr lang="en-US" sz="3600" dirty="0"/>
              <a:t>Using Image Processing</a:t>
            </a:r>
          </a:p>
        </p:txBody>
      </p:sp>
      <p:sp>
        <p:nvSpPr>
          <p:cNvPr id="3" name="Table Placeholder 2">
            <a:extLst>
              <a:ext uri="{FF2B5EF4-FFF2-40B4-BE49-F238E27FC236}">
                <a16:creationId xmlns:a16="http://schemas.microsoft.com/office/drawing/2014/main" id="{87CDC3B4-CA0A-4CBD-22D8-E46E22C843B0}"/>
              </a:ext>
            </a:extLst>
          </p:cNvPr>
          <p:cNvSpPr>
            <a:spLocks noGrp="1"/>
          </p:cNvSpPr>
          <p:nvPr>
            <p:ph type="tbl" sz="quarter" idx="12"/>
          </p:nvPr>
        </p:nvSpPr>
        <p:spPr>
          <a:xfrm>
            <a:off x="800100" y="1214481"/>
            <a:ext cx="10667999" cy="554661"/>
          </a:xfrm>
        </p:spPr>
        <p:txBody>
          <a:bodyPr/>
          <a:lstStyle/>
          <a:p>
            <a:r>
              <a:rPr lang="en-US" dirty="0"/>
              <a:t>Let’s look at this beautiful image of a region in Mars at the coordinates:	</a:t>
            </a:r>
            <a:r>
              <a:rPr lang="en-IN" dirty="0">
                <a:solidFill>
                  <a:srgbClr val="002060"/>
                </a:solidFill>
              </a:rPr>
              <a:t>18.69° 𝐿𝐴𝑇, 78.15° 𝐿𝑂</a:t>
            </a:r>
            <a:r>
              <a:rPr lang="en-IN" i="1" dirty="0">
                <a:solidFill>
                  <a:srgbClr val="002060"/>
                </a:solidFill>
              </a:rPr>
              <a:t>N</a:t>
            </a:r>
          </a:p>
          <a:p>
            <a:endParaRPr lang="en-IN" i="1" dirty="0"/>
          </a:p>
        </p:txBody>
      </p:sp>
      <p:pic>
        <p:nvPicPr>
          <p:cNvPr id="7" name="Picture 6" descr="A close up of a colorful surface&#10;&#10;Description automatically generated">
            <a:extLst>
              <a:ext uri="{FF2B5EF4-FFF2-40B4-BE49-F238E27FC236}">
                <a16:creationId xmlns:a16="http://schemas.microsoft.com/office/drawing/2014/main" id="{2F862937-651E-ADE0-FB0B-325212342311}"/>
              </a:ext>
            </a:extLst>
          </p:cNvPr>
          <p:cNvPicPr>
            <a:picLocks noChangeAspect="1"/>
          </p:cNvPicPr>
          <p:nvPr/>
        </p:nvPicPr>
        <p:blipFill>
          <a:blip r:embed="rId3"/>
          <a:stretch>
            <a:fillRect/>
          </a:stretch>
        </p:blipFill>
        <p:spPr>
          <a:xfrm>
            <a:off x="875071" y="1604534"/>
            <a:ext cx="9861755" cy="3908485"/>
          </a:xfrm>
          <a:prstGeom prst="rect">
            <a:avLst/>
          </a:prstGeom>
        </p:spPr>
      </p:pic>
    </p:spTree>
    <p:extLst>
      <p:ext uri="{BB962C8B-B14F-4D97-AF65-F5344CB8AC3E}">
        <p14:creationId xmlns:p14="http://schemas.microsoft.com/office/powerpoint/2010/main" val="342038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E7FAB-7869-7E1B-6D3E-5729589636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178E9A-37FA-AE0E-2994-FE6A261BB885}"/>
              </a:ext>
            </a:extLst>
          </p:cNvPr>
          <p:cNvSpPr>
            <a:spLocks noGrp="1"/>
          </p:cNvSpPr>
          <p:nvPr>
            <p:ph type="title"/>
          </p:nvPr>
        </p:nvSpPr>
        <p:spPr>
          <a:xfrm>
            <a:off x="800100" y="204686"/>
            <a:ext cx="10591800" cy="646332"/>
          </a:xfrm>
        </p:spPr>
        <p:txBody>
          <a:bodyPr/>
          <a:lstStyle/>
          <a:p>
            <a:r>
              <a:rPr lang="en-US" sz="3600" dirty="0"/>
              <a:t>CRISM Data for ICE deposits</a:t>
            </a:r>
          </a:p>
        </p:txBody>
      </p:sp>
      <p:sp>
        <p:nvSpPr>
          <p:cNvPr id="3" name="Table Placeholder 2">
            <a:extLst>
              <a:ext uri="{FF2B5EF4-FFF2-40B4-BE49-F238E27FC236}">
                <a16:creationId xmlns:a16="http://schemas.microsoft.com/office/drawing/2014/main" id="{1FE03C79-FAFC-5B0A-85BD-2FECDB48885C}"/>
              </a:ext>
            </a:extLst>
          </p:cNvPr>
          <p:cNvSpPr>
            <a:spLocks noGrp="1"/>
          </p:cNvSpPr>
          <p:nvPr>
            <p:ph type="tbl" sz="quarter" idx="12"/>
          </p:nvPr>
        </p:nvSpPr>
        <p:spPr>
          <a:xfrm>
            <a:off x="800100" y="1049873"/>
            <a:ext cx="10667999" cy="554661"/>
          </a:xfrm>
        </p:spPr>
        <p:txBody>
          <a:bodyPr/>
          <a:lstStyle/>
          <a:p>
            <a:r>
              <a:rPr lang="en-US" dirty="0"/>
              <a:t>Let’s look at this beautiful image of a region in Mars at the coordinates:	</a:t>
            </a:r>
            <a:r>
              <a:rPr lang="en-IN" dirty="0">
                <a:solidFill>
                  <a:srgbClr val="002060"/>
                </a:solidFill>
              </a:rPr>
              <a:t>18.69° 𝐿𝐴𝑇, 78.15° 𝐿𝑂</a:t>
            </a:r>
            <a:r>
              <a:rPr lang="en-IN" i="1" dirty="0">
                <a:solidFill>
                  <a:srgbClr val="002060"/>
                </a:solidFill>
              </a:rPr>
              <a:t>N</a:t>
            </a:r>
          </a:p>
          <a:p>
            <a:endParaRPr lang="en-IN" i="1" dirty="0"/>
          </a:p>
        </p:txBody>
      </p:sp>
      <p:pic>
        <p:nvPicPr>
          <p:cNvPr id="7" name="Picture 6" descr="A close up of a colorful surface&#10;&#10;Description automatically generated">
            <a:extLst>
              <a:ext uri="{FF2B5EF4-FFF2-40B4-BE49-F238E27FC236}">
                <a16:creationId xmlns:a16="http://schemas.microsoft.com/office/drawing/2014/main" id="{60E705C2-4938-1FF5-BFB2-7F676D7E3CD5}"/>
              </a:ext>
            </a:extLst>
          </p:cNvPr>
          <p:cNvPicPr>
            <a:picLocks noChangeAspect="1"/>
          </p:cNvPicPr>
          <p:nvPr/>
        </p:nvPicPr>
        <p:blipFill>
          <a:blip r:embed="rId3"/>
          <a:stretch>
            <a:fillRect/>
          </a:stretch>
        </p:blipFill>
        <p:spPr>
          <a:xfrm>
            <a:off x="875071" y="1604534"/>
            <a:ext cx="9861755" cy="3908485"/>
          </a:xfrm>
          <a:prstGeom prst="rect">
            <a:avLst/>
          </a:prstGeom>
        </p:spPr>
      </p:pic>
      <p:pic>
        <p:nvPicPr>
          <p:cNvPr id="5" name="Picture 4" descr="A blue and grey background with a red cross&#10;&#10;Description automatically generated">
            <a:extLst>
              <a:ext uri="{FF2B5EF4-FFF2-40B4-BE49-F238E27FC236}">
                <a16:creationId xmlns:a16="http://schemas.microsoft.com/office/drawing/2014/main" id="{77FC7FD2-485C-BA9C-AE95-5BA14ABEC628}"/>
              </a:ext>
            </a:extLst>
          </p:cNvPr>
          <p:cNvPicPr>
            <a:picLocks noChangeAspect="1"/>
          </p:cNvPicPr>
          <p:nvPr/>
        </p:nvPicPr>
        <p:blipFill>
          <a:blip r:embed="rId4">
            <a:alphaModFix/>
          </a:blip>
          <a:stretch>
            <a:fillRect/>
          </a:stretch>
        </p:blipFill>
        <p:spPr>
          <a:xfrm>
            <a:off x="2742380" y="1803389"/>
            <a:ext cx="8069417" cy="6100540"/>
          </a:xfrm>
          <a:prstGeom prst="rect">
            <a:avLst/>
          </a:prstGeom>
        </p:spPr>
      </p:pic>
    </p:spTree>
    <p:extLst>
      <p:ext uri="{BB962C8B-B14F-4D97-AF65-F5344CB8AC3E}">
        <p14:creationId xmlns:p14="http://schemas.microsoft.com/office/powerpoint/2010/main" val="245062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1AFB0-3C3F-2402-B9D8-CB4FFBA0DC5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1068FD-0FD8-617D-3208-A8AB227308C6}"/>
              </a:ext>
            </a:extLst>
          </p:cNvPr>
          <p:cNvSpPr>
            <a:spLocks noGrp="1"/>
          </p:cNvSpPr>
          <p:nvPr>
            <p:ph type="title"/>
          </p:nvPr>
        </p:nvSpPr>
        <p:spPr>
          <a:xfrm>
            <a:off x="800100" y="204686"/>
            <a:ext cx="10591800" cy="646332"/>
          </a:xfrm>
        </p:spPr>
        <p:txBody>
          <a:bodyPr/>
          <a:lstStyle/>
          <a:p>
            <a:r>
              <a:rPr lang="en-US" sz="3600" dirty="0"/>
              <a:t>CRISM Data for ICE deposits</a:t>
            </a:r>
          </a:p>
        </p:txBody>
      </p:sp>
      <p:sp>
        <p:nvSpPr>
          <p:cNvPr id="3" name="Table Placeholder 2">
            <a:extLst>
              <a:ext uri="{FF2B5EF4-FFF2-40B4-BE49-F238E27FC236}">
                <a16:creationId xmlns:a16="http://schemas.microsoft.com/office/drawing/2014/main" id="{90F5C201-D102-0DF9-A882-A8098554F583}"/>
              </a:ext>
            </a:extLst>
          </p:cNvPr>
          <p:cNvSpPr>
            <a:spLocks noGrp="1"/>
          </p:cNvSpPr>
          <p:nvPr>
            <p:ph type="tbl" sz="quarter" idx="12"/>
          </p:nvPr>
        </p:nvSpPr>
        <p:spPr>
          <a:xfrm>
            <a:off x="800100" y="1049873"/>
            <a:ext cx="10667999" cy="554661"/>
          </a:xfrm>
        </p:spPr>
        <p:txBody>
          <a:bodyPr/>
          <a:lstStyle/>
          <a:p>
            <a:r>
              <a:rPr lang="en-US" dirty="0"/>
              <a:t>The ice deposits layer is in blue.</a:t>
            </a:r>
            <a:endParaRPr lang="en-IN" i="1" dirty="0">
              <a:solidFill>
                <a:srgbClr val="002060"/>
              </a:solidFill>
            </a:endParaRPr>
          </a:p>
          <a:p>
            <a:endParaRPr lang="en-IN" i="1" dirty="0"/>
          </a:p>
        </p:txBody>
      </p:sp>
      <p:pic>
        <p:nvPicPr>
          <p:cNvPr id="7" name="Picture 6" descr="A close up of a colorful surface&#10;&#10;Description automatically generated">
            <a:extLst>
              <a:ext uri="{FF2B5EF4-FFF2-40B4-BE49-F238E27FC236}">
                <a16:creationId xmlns:a16="http://schemas.microsoft.com/office/drawing/2014/main" id="{371C60EB-4E5B-F6BF-EE71-955B66F1DBB4}"/>
              </a:ext>
            </a:extLst>
          </p:cNvPr>
          <p:cNvPicPr>
            <a:picLocks noChangeAspect="1"/>
          </p:cNvPicPr>
          <p:nvPr/>
        </p:nvPicPr>
        <p:blipFill>
          <a:blip r:embed="rId3"/>
          <a:stretch>
            <a:fillRect/>
          </a:stretch>
        </p:blipFill>
        <p:spPr>
          <a:xfrm>
            <a:off x="875071" y="1604534"/>
            <a:ext cx="9861755" cy="3908485"/>
          </a:xfrm>
          <a:prstGeom prst="rect">
            <a:avLst/>
          </a:prstGeom>
        </p:spPr>
      </p:pic>
      <p:pic>
        <p:nvPicPr>
          <p:cNvPr id="5" name="Picture 4" descr="A blue and grey background with a red cross&#10;&#10;Description automatically generated">
            <a:extLst>
              <a:ext uri="{FF2B5EF4-FFF2-40B4-BE49-F238E27FC236}">
                <a16:creationId xmlns:a16="http://schemas.microsoft.com/office/drawing/2014/main" id="{78283E24-19BE-D8A2-8EC5-2A4C3703A580}"/>
              </a:ext>
            </a:extLst>
          </p:cNvPr>
          <p:cNvPicPr>
            <a:picLocks noChangeAspect="1"/>
          </p:cNvPicPr>
          <p:nvPr/>
        </p:nvPicPr>
        <p:blipFill>
          <a:blip r:embed="rId4">
            <a:alphaModFix/>
          </a:blip>
          <a:stretch>
            <a:fillRect/>
          </a:stretch>
        </p:blipFill>
        <p:spPr>
          <a:xfrm>
            <a:off x="2742380" y="1803389"/>
            <a:ext cx="8069417" cy="6100540"/>
          </a:xfrm>
          <a:prstGeom prst="rect">
            <a:avLst/>
          </a:prstGeom>
        </p:spPr>
      </p:pic>
    </p:spTree>
    <p:extLst>
      <p:ext uri="{BB962C8B-B14F-4D97-AF65-F5344CB8AC3E}">
        <p14:creationId xmlns:p14="http://schemas.microsoft.com/office/powerpoint/2010/main" val="304691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3FD9E-1777-5D74-6701-E1D411D327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94F81F-2674-B23E-DF62-3A444F8EBF71}"/>
              </a:ext>
            </a:extLst>
          </p:cNvPr>
          <p:cNvSpPr>
            <a:spLocks noGrp="1"/>
          </p:cNvSpPr>
          <p:nvPr>
            <p:ph type="title"/>
          </p:nvPr>
        </p:nvSpPr>
        <p:spPr>
          <a:xfrm>
            <a:off x="800100" y="204686"/>
            <a:ext cx="10591800" cy="646332"/>
          </a:xfrm>
        </p:spPr>
        <p:txBody>
          <a:bodyPr/>
          <a:lstStyle/>
          <a:p>
            <a:r>
              <a:rPr lang="en-US" sz="3600" dirty="0"/>
              <a:t>CRISM Data for ICE deposits</a:t>
            </a:r>
          </a:p>
        </p:txBody>
      </p:sp>
      <p:sp>
        <p:nvSpPr>
          <p:cNvPr id="3" name="Table Placeholder 2">
            <a:extLst>
              <a:ext uri="{FF2B5EF4-FFF2-40B4-BE49-F238E27FC236}">
                <a16:creationId xmlns:a16="http://schemas.microsoft.com/office/drawing/2014/main" id="{F4143D44-6B41-45A9-03A0-0001F1FEDA42}"/>
              </a:ext>
            </a:extLst>
          </p:cNvPr>
          <p:cNvSpPr>
            <a:spLocks noGrp="1"/>
          </p:cNvSpPr>
          <p:nvPr>
            <p:ph type="tbl" sz="quarter" idx="12"/>
          </p:nvPr>
        </p:nvSpPr>
        <p:spPr>
          <a:xfrm>
            <a:off x="800100" y="1049873"/>
            <a:ext cx="10667999" cy="554661"/>
          </a:xfrm>
        </p:spPr>
        <p:txBody>
          <a:bodyPr/>
          <a:lstStyle/>
          <a:p>
            <a:r>
              <a:rPr lang="en-US" dirty="0"/>
              <a:t>Grayscale version of the image</a:t>
            </a:r>
            <a:endParaRPr lang="en-IN" i="1" dirty="0">
              <a:solidFill>
                <a:srgbClr val="002060"/>
              </a:solidFill>
            </a:endParaRPr>
          </a:p>
          <a:p>
            <a:endParaRPr lang="en-IN" i="1" dirty="0"/>
          </a:p>
        </p:txBody>
      </p:sp>
      <p:pic>
        <p:nvPicPr>
          <p:cNvPr id="6" name="Picture 5">
            <a:extLst>
              <a:ext uri="{FF2B5EF4-FFF2-40B4-BE49-F238E27FC236}">
                <a16:creationId xmlns:a16="http://schemas.microsoft.com/office/drawing/2014/main" id="{C6AC8FE7-03BA-67E2-5163-289B452DCB82}"/>
              </a:ext>
            </a:extLst>
          </p:cNvPr>
          <p:cNvPicPr>
            <a:picLocks noChangeAspect="1"/>
          </p:cNvPicPr>
          <p:nvPr/>
        </p:nvPicPr>
        <p:blipFill>
          <a:blip r:embed="rId3"/>
          <a:stretch>
            <a:fillRect/>
          </a:stretch>
        </p:blipFill>
        <p:spPr>
          <a:xfrm>
            <a:off x="1439197" y="1604534"/>
            <a:ext cx="8373644" cy="4734586"/>
          </a:xfrm>
          <a:prstGeom prst="rect">
            <a:avLst/>
          </a:prstGeom>
        </p:spPr>
      </p:pic>
    </p:spTree>
    <p:extLst>
      <p:ext uri="{BB962C8B-B14F-4D97-AF65-F5344CB8AC3E}">
        <p14:creationId xmlns:p14="http://schemas.microsoft.com/office/powerpoint/2010/main" val="337178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dirty="0"/>
              <a:t>Title and Description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905000"/>
            <a:ext cx="6340929" cy="3276600"/>
          </a:xfrm>
        </p:spPr>
        <p:txBody>
          <a:bodyPr/>
          <a:lstStyle/>
          <a:p>
            <a:r>
              <a:rPr lang="en-US" dirty="0">
                <a:solidFill>
                  <a:srgbClr val="0070C0"/>
                </a:solidFill>
              </a:rPr>
              <a:t>Title: </a:t>
            </a:r>
            <a:r>
              <a:rPr lang="en-US" b="0" dirty="0"/>
              <a:t>Optimal Trajectory Planning for a Mars Rover Using Spatial Data collected by Mars Orbiters</a:t>
            </a:r>
          </a:p>
          <a:p>
            <a:endParaRPr lang="en-US" b="0" dirty="0"/>
          </a:p>
          <a:p>
            <a:r>
              <a:rPr lang="en-US" dirty="0">
                <a:solidFill>
                  <a:srgbClr val="0070C0"/>
                </a:solidFill>
              </a:rPr>
              <a:t>Description: </a:t>
            </a:r>
            <a:r>
              <a:rPr lang="en-US" b="0" dirty="0"/>
              <a:t>This project aims to plan an optimal trajectory for a rover traveling between two selected sites. The rover trajectory is optimized by considering terrain difficulty, obstacles, and energy consumption constraints. </a:t>
            </a:r>
            <a:endParaRPr lang="en-US" b="0" dirty="0">
              <a:solidFill>
                <a:srgbClr val="0070C0"/>
              </a:solidFill>
            </a:endParaRPr>
          </a:p>
        </p:txBody>
      </p:sp>
      <p:pic>
        <p:nvPicPr>
          <p:cNvPr id="2050" name="Picture 2" descr="Mars Exploration Rover - Wikipedia">
            <a:extLst>
              <a:ext uri="{FF2B5EF4-FFF2-40B4-BE49-F238E27FC236}">
                <a16:creationId xmlns:a16="http://schemas.microsoft.com/office/drawing/2014/main" id="{9879DED0-6659-F745-FE23-7520D1C90F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038" y="4273345"/>
            <a:ext cx="29527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8AED8-7120-06AB-96CE-6C96C40216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0C115E3-4AAB-8028-7194-52A44C6C49D2}"/>
              </a:ext>
            </a:extLst>
          </p:cNvPr>
          <p:cNvSpPr>
            <a:spLocks noGrp="1"/>
          </p:cNvSpPr>
          <p:nvPr>
            <p:ph type="title"/>
          </p:nvPr>
        </p:nvSpPr>
        <p:spPr>
          <a:xfrm>
            <a:off x="800100" y="204686"/>
            <a:ext cx="10591800" cy="646332"/>
          </a:xfrm>
        </p:spPr>
        <p:txBody>
          <a:bodyPr/>
          <a:lstStyle/>
          <a:p>
            <a:r>
              <a:rPr lang="en-US" sz="3600" dirty="0"/>
              <a:t>Image Processing of CRISM data: Step 1</a:t>
            </a:r>
          </a:p>
        </p:txBody>
      </p:sp>
      <p:sp>
        <p:nvSpPr>
          <p:cNvPr id="3" name="Table Placeholder 2">
            <a:extLst>
              <a:ext uri="{FF2B5EF4-FFF2-40B4-BE49-F238E27FC236}">
                <a16:creationId xmlns:a16="http://schemas.microsoft.com/office/drawing/2014/main" id="{A8C3EDC4-854B-A66E-85A3-C4C4E661BC7E}"/>
              </a:ext>
            </a:extLst>
          </p:cNvPr>
          <p:cNvSpPr>
            <a:spLocks noGrp="1"/>
          </p:cNvSpPr>
          <p:nvPr>
            <p:ph type="tbl" sz="quarter" idx="12"/>
          </p:nvPr>
        </p:nvSpPr>
        <p:spPr>
          <a:xfrm>
            <a:off x="800100" y="1049873"/>
            <a:ext cx="10667999" cy="554661"/>
          </a:xfrm>
        </p:spPr>
        <p:txBody>
          <a:bodyPr/>
          <a:lstStyle/>
          <a:p>
            <a:r>
              <a:rPr lang="en-IN" dirty="0">
                <a:solidFill>
                  <a:srgbClr val="002060"/>
                </a:solidFill>
              </a:rPr>
              <a:t>Threshold applied on the image to get the significant regions.</a:t>
            </a:r>
          </a:p>
          <a:p>
            <a:endParaRPr lang="en-IN" i="1" dirty="0"/>
          </a:p>
        </p:txBody>
      </p:sp>
      <p:pic>
        <p:nvPicPr>
          <p:cNvPr id="5" name="Picture 4">
            <a:extLst>
              <a:ext uri="{FF2B5EF4-FFF2-40B4-BE49-F238E27FC236}">
                <a16:creationId xmlns:a16="http://schemas.microsoft.com/office/drawing/2014/main" id="{9BF0B83A-125A-CD75-BED4-C5D70D24091D}"/>
              </a:ext>
            </a:extLst>
          </p:cNvPr>
          <p:cNvPicPr>
            <a:picLocks noChangeAspect="1"/>
          </p:cNvPicPr>
          <p:nvPr/>
        </p:nvPicPr>
        <p:blipFill>
          <a:blip r:embed="rId3"/>
          <a:stretch>
            <a:fillRect/>
          </a:stretch>
        </p:blipFill>
        <p:spPr>
          <a:xfrm>
            <a:off x="3097270" y="1604534"/>
            <a:ext cx="5997460" cy="3985605"/>
          </a:xfrm>
          <a:prstGeom prst="rect">
            <a:avLst/>
          </a:prstGeom>
        </p:spPr>
      </p:pic>
    </p:spTree>
    <p:extLst>
      <p:ext uri="{BB962C8B-B14F-4D97-AF65-F5344CB8AC3E}">
        <p14:creationId xmlns:p14="http://schemas.microsoft.com/office/powerpoint/2010/main" val="52353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4DBB6-3BF7-1629-7062-234094E7433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6BBD4F2-3051-534F-EDF0-5340146FB815}"/>
              </a:ext>
            </a:extLst>
          </p:cNvPr>
          <p:cNvSpPr>
            <a:spLocks noGrp="1"/>
          </p:cNvSpPr>
          <p:nvPr>
            <p:ph type="title"/>
          </p:nvPr>
        </p:nvSpPr>
        <p:spPr>
          <a:xfrm>
            <a:off x="800100" y="204686"/>
            <a:ext cx="10591800" cy="646332"/>
          </a:xfrm>
        </p:spPr>
        <p:txBody>
          <a:bodyPr/>
          <a:lstStyle/>
          <a:p>
            <a:r>
              <a:rPr lang="en-US" sz="3600" dirty="0"/>
              <a:t>Image Processing of CRISM data: Step 2</a:t>
            </a:r>
          </a:p>
        </p:txBody>
      </p:sp>
      <p:sp>
        <p:nvSpPr>
          <p:cNvPr id="3" name="Table Placeholder 2">
            <a:extLst>
              <a:ext uri="{FF2B5EF4-FFF2-40B4-BE49-F238E27FC236}">
                <a16:creationId xmlns:a16="http://schemas.microsoft.com/office/drawing/2014/main" id="{137072FF-BD06-0CFE-ECC6-FF87A66E7ADD}"/>
              </a:ext>
            </a:extLst>
          </p:cNvPr>
          <p:cNvSpPr>
            <a:spLocks noGrp="1"/>
          </p:cNvSpPr>
          <p:nvPr>
            <p:ph type="tbl" sz="quarter" idx="12"/>
          </p:nvPr>
        </p:nvSpPr>
        <p:spPr>
          <a:xfrm>
            <a:off x="800100" y="1049873"/>
            <a:ext cx="10667999" cy="554661"/>
          </a:xfrm>
        </p:spPr>
        <p:txBody>
          <a:bodyPr/>
          <a:lstStyle/>
          <a:p>
            <a:r>
              <a:rPr lang="en-IN" dirty="0">
                <a:solidFill>
                  <a:srgbClr val="002060"/>
                </a:solidFill>
              </a:rPr>
              <a:t>Closing morphological operation applied to get significant clusters</a:t>
            </a:r>
          </a:p>
          <a:p>
            <a:endParaRPr lang="en-IN" i="1" dirty="0"/>
          </a:p>
        </p:txBody>
      </p:sp>
      <p:pic>
        <p:nvPicPr>
          <p:cNvPr id="6" name="Picture 5" descr="A black background with white dots&#10;&#10;Description automatically generated">
            <a:extLst>
              <a:ext uri="{FF2B5EF4-FFF2-40B4-BE49-F238E27FC236}">
                <a16:creationId xmlns:a16="http://schemas.microsoft.com/office/drawing/2014/main" id="{CBC82693-0911-FA25-5C2C-F83FCDF31E3C}"/>
              </a:ext>
            </a:extLst>
          </p:cNvPr>
          <p:cNvPicPr>
            <a:picLocks noChangeAspect="1"/>
          </p:cNvPicPr>
          <p:nvPr/>
        </p:nvPicPr>
        <p:blipFill>
          <a:blip r:embed="rId3"/>
          <a:stretch>
            <a:fillRect/>
          </a:stretch>
        </p:blipFill>
        <p:spPr>
          <a:xfrm>
            <a:off x="2578856" y="1702856"/>
            <a:ext cx="6669330" cy="3763879"/>
          </a:xfrm>
          <a:prstGeom prst="rect">
            <a:avLst/>
          </a:prstGeom>
        </p:spPr>
      </p:pic>
    </p:spTree>
    <p:extLst>
      <p:ext uri="{BB962C8B-B14F-4D97-AF65-F5344CB8AC3E}">
        <p14:creationId xmlns:p14="http://schemas.microsoft.com/office/powerpoint/2010/main" val="112026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932B2-E48D-2B45-C0B3-25F1EB4CE8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07F2893-B728-57DF-B9D4-3B41E3881251}"/>
              </a:ext>
            </a:extLst>
          </p:cNvPr>
          <p:cNvSpPr>
            <a:spLocks noGrp="1"/>
          </p:cNvSpPr>
          <p:nvPr>
            <p:ph type="title"/>
          </p:nvPr>
        </p:nvSpPr>
        <p:spPr>
          <a:xfrm>
            <a:off x="800100" y="204686"/>
            <a:ext cx="10591800" cy="646332"/>
          </a:xfrm>
        </p:spPr>
        <p:txBody>
          <a:bodyPr/>
          <a:lstStyle/>
          <a:p>
            <a:r>
              <a:rPr lang="en-US" sz="3600" dirty="0"/>
              <a:t>Image Processing of CRISM data: Step 3</a:t>
            </a:r>
          </a:p>
        </p:txBody>
      </p:sp>
      <p:sp>
        <p:nvSpPr>
          <p:cNvPr id="3" name="Table Placeholder 2">
            <a:extLst>
              <a:ext uri="{FF2B5EF4-FFF2-40B4-BE49-F238E27FC236}">
                <a16:creationId xmlns:a16="http://schemas.microsoft.com/office/drawing/2014/main" id="{6D00D24C-D61C-04A3-CBBB-1DB01DE021FF}"/>
              </a:ext>
            </a:extLst>
          </p:cNvPr>
          <p:cNvSpPr>
            <a:spLocks noGrp="1"/>
          </p:cNvSpPr>
          <p:nvPr>
            <p:ph type="tbl" sz="quarter" idx="12"/>
          </p:nvPr>
        </p:nvSpPr>
        <p:spPr>
          <a:xfrm>
            <a:off x="800100" y="1049873"/>
            <a:ext cx="10667999" cy="554661"/>
          </a:xfrm>
        </p:spPr>
        <p:txBody>
          <a:bodyPr/>
          <a:lstStyle/>
          <a:p>
            <a:r>
              <a:rPr lang="en-IN" dirty="0">
                <a:solidFill>
                  <a:srgbClr val="002060"/>
                </a:solidFill>
              </a:rPr>
              <a:t>Hough Circles applied to get the coordinates.</a:t>
            </a:r>
          </a:p>
          <a:p>
            <a:endParaRPr lang="en-IN" i="1" dirty="0"/>
          </a:p>
        </p:txBody>
      </p:sp>
      <p:pic>
        <p:nvPicPr>
          <p:cNvPr id="5" name="Picture 4" descr="A black and white background with blue circles&#10;&#10;Description automatically generated">
            <a:extLst>
              <a:ext uri="{FF2B5EF4-FFF2-40B4-BE49-F238E27FC236}">
                <a16:creationId xmlns:a16="http://schemas.microsoft.com/office/drawing/2014/main" id="{EBF7084C-AB30-8FF6-0CDB-D9B0606651AA}"/>
              </a:ext>
            </a:extLst>
          </p:cNvPr>
          <p:cNvPicPr>
            <a:picLocks noChangeAspect="1"/>
          </p:cNvPicPr>
          <p:nvPr/>
        </p:nvPicPr>
        <p:blipFill>
          <a:blip r:embed="rId3"/>
          <a:stretch>
            <a:fillRect/>
          </a:stretch>
        </p:blipFill>
        <p:spPr>
          <a:xfrm>
            <a:off x="2831689" y="1418232"/>
            <a:ext cx="5830529" cy="4021535"/>
          </a:xfrm>
          <a:prstGeom prst="rect">
            <a:avLst/>
          </a:prstGeom>
        </p:spPr>
      </p:pic>
    </p:spTree>
    <p:extLst>
      <p:ext uri="{BB962C8B-B14F-4D97-AF65-F5344CB8AC3E}">
        <p14:creationId xmlns:p14="http://schemas.microsoft.com/office/powerpoint/2010/main" val="389652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977DC-53D8-6EE2-B260-BC12206504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48EB2C-52C4-0EE3-F3D0-2D1EC52ACC7C}"/>
              </a:ext>
            </a:extLst>
          </p:cNvPr>
          <p:cNvSpPr>
            <a:spLocks noGrp="1"/>
          </p:cNvSpPr>
          <p:nvPr>
            <p:ph type="title"/>
          </p:nvPr>
        </p:nvSpPr>
        <p:spPr>
          <a:xfrm>
            <a:off x="800100" y="204686"/>
            <a:ext cx="10591800" cy="646332"/>
          </a:xfrm>
        </p:spPr>
        <p:txBody>
          <a:bodyPr/>
          <a:lstStyle/>
          <a:p>
            <a:r>
              <a:rPr lang="en-US" sz="3600" dirty="0"/>
              <a:t>Image Processing of CRISM data: Step 3</a:t>
            </a:r>
          </a:p>
        </p:txBody>
      </p:sp>
      <p:sp>
        <p:nvSpPr>
          <p:cNvPr id="3" name="Table Placeholder 2">
            <a:extLst>
              <a:ext uri="{FF2B5EF4-FFF2-40B4-BE49-F238E27FC236}">
                <a16:creationId xmlns:a16="http://schemas.microsoft.com/office/drawing/2014/main" id="{F792638A-E755-8394-648E-10010BAB9762}"/>
              </a:ext>
            </a:extLst>
          </p:cNvPr>
          <p:cNvSpPr>
            <a:spLocks noGrp="1"/>
          </p:cNvSpPr>
          <p:nvPr>
            <p:ph type="tbl" sz="quarter" idx="12"/>
          </p:nvPr>
        </p:nvSpPr>
        <p:spPr>
          <a:xfrm>
            <a:off x="800100" y="1049873"/>
            <a:ext cx="10667999" cy="554661"/>
          </a:xfrm>
        </p:spPr>
        <p:txBody>
          <a:bodyPr/>
          <a:lstStyle/>
          <a:p>
            <a:r>
              <a:rPr lang="en-IN" dirty="0">
                <a:solidFill>
                  <a:srgbClr val="002060"/>
                </a:solidFill>
              </a:rPr>
              <a:t>Hough Circles applied to get the coordinates.</a:t>
            </a:r>
          </a:p>
          <a:p>
            <a:endParaRPr lang="en-IN" i="1" dirty="0"/>
          </a:p>
        </p:txBody>
      </p:sp>
      <p:pic>
        <p:nvPicPr>
          <p:cNvPr id="6" name="Picture 5" descr="A screenshot of a computer&#10;&#10;Description automatically generated">
            <a:extLst>
              <a:ext uri="{FF2B5EF4-FFF2-40B4-BE49-F238E27FC236}">
                <a16:creationId xmlns:a16="http://schemas.microsoft.com/office/drawing/2014/main" id="{4E310DCF-D1C8-1C0E-9637-7AFBFCA19E7E}"/>
              </a:ext>
            </a:extLst>
          </p:cNvPr>
          <p:cNvPicPr>
            <a:picLocks noChangeAspect="1"/>
          </p:cNvPicPr>
          <p:nvPr/>
        </p:nvPicPr>
        <p:blipFill>
          <a:blip r:embed="rId3"/>
          <a:stretch>
            <a:fillRect/>
          </a:stretch>
        </p:blipFill>
        <p:spPr>
          <a:xfrm>
            <a:off x="423845" y="1518732"/>
            <a:ext cx="3912181" cy="4200194"/>
          </a:xfrm>
          <a:prstGeom prst="rect">
            <a:avLst/>
          </a:prstGeom>
        </p:spPr>
      </p:pic>
    </p:spTree>
    <p:extLst>
      <p:ext uri="{BB962C8B-B14F-4D97-AF65-F5344CB8AC3E}">
        <p14:creationId xmlns:p14="http://schemas.microsoft.com/office/powerpoint/2010/main" val="144463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1F36-4C3E-CEE6-32E2-463D0704A4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A47C18-AEB6-6FC9-A0DC-5E8CC8FDC29A}"/>
              </a:ext>
            </a:extLst>
          </p:cNvPr>
          <p:cNvSpPr>
            <a:spLocks noGrp="1"/>
          </p:cNvSpPr>
          <p:nvPr>
            <p:ph type="title"/>
          </p:nvPr>
        </p:nvSpPr>
        <p:spPr>
          <a:xfrm>
            <a:off x="800100" y="204686"/>
            <a:ext cx="10591800" cy="646332"/>
          </a:xfrm>
        </p:spPr>
        <p:txBody>
          <a:bodyPr/>
          <a:lstStyle/>
          <a:p>
            <a:r>
              <a:rPr lang="en-US" sz="3600" dirty="0"/>
              <a:t>Image Processing of CRISM data: Step 3</a:t>
            </a:r>
          </a:p>
        </p:txBody>
      </p:sp>
      <p:sp>
        <p:nvSpPr>
          <p:cNvPr id="3" name="Table Placeholder 2">
            <a:extLst>
              <a:ext uri="{FF2B5EF4-FFF2-40B4-BE49-F238E27FC236}">
                <a16:creationId xmlns:a16="http://schemas.microsoft.com/office/drawing/2014/main" id="{F5DD687C-F7EF-BAA3-B11C-2B6F449D0716}"/>
              </a:ext>
            </a:extLst>
          </p:cNvPr>
          <p:cNvSpPr>
            <a:spLocks noGrp="1"/>
          </p:cNvSpPr>
          <p:nvPr>
            <p:ph type="tbl" sz="quarter" idx="12"/>
          </p:nvPr>
        </p:nvSpPr>
        <p:spPr>
          <a:xfrm>
            <a:off x="800100" y="1049873"/>
            <a:ext cx="10667999" cy="554661"/>
          </a:xfrm>
        </p:spPr>
        <p:txBody>
          <a:bodyPr/>
          <a:lstStyle/>
          <a:p>
            <a:r>
              <a:rPr lang="en-IN" dirty="0">
                <a:solidFill>
                  <a:srgbClr val="002060"/>
                </a:solidFill>
              </a:rPr>
              <a:t>Hough Circles applied to get the coordinates.</a:t>
            </a:r>
          </a:p>
          <a:p>
            <a:endParaRPr lang="en-IN" i="1" dirty="0"/>
          </a:p>
        </p:txBody>
      </p:sp>
      <p:pic>
        <p:nvPicPr>
          <p:cNvPr id="8" name="Picture 7">
            <a:extLst>
              <a:ext uri="{FF2B5EF4-FFF2-40B4-BE49-F238E27FC236}">
                <a16:creationId xmlns:a16="http://schemas.microsoft.com/office/drawing/2014/main" id="{9CADAE41-F705-C6DD-1E6E-536765184828}"/>
              </a:ext>
            </a:extLst>
          </p:cNvPr>
          <p:cNvPicPr>
            <a:picLocks noChangeAspect="1"/>
          </p:cNvPicPr>
          <p:nvPr/>
        </p:nvPicPr>
        <p:blipFill>
          <a:blip r:embed="rId3"/>
          <a:stretch>
            <a:fillRect/>
          </a:stretch>
        </p:blipFill>
        <p:spPr>
          <a:xfrm>
            <a:off x="0" y="1952950"/>
            <a:ext cx="12192000" cy="2952099"/>
          </a:xfrm>
          <a:prstGeom prst="rect">
            <a:avLst/>
          </a:prstGeom>
        </p:spPr>
      </p:pic>
    </p:spTree>
    <p:extLst>
      <p:ext uri="{BB962C8B-B14F-4D97-AF65-F5344CB8AC3E}">
        <p14:creationId xmlns:p14="http://schemas.microsoft.com/office/powerpoint/2010/main" val="392459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53FBC-11CE-4D72-F5E6-E71CC31C92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2A26E5-8693-2C71-2E52-30241F73A239}"/>
              </a:ext>
            </a:extLst>
          </p:cNvPr>
          <p:cNvSpPr>
            <a:spLocks noGrp="1"/>
          </p:cNvSpPr>
          <p:nvPr>
            <p:ph type="title"/>
          </p:nvPr>
        </p:nvSpPr>
        <p:spPr>
          <a:xfrm>
            <a:off x="1525301" y="3037687"/>
            <a:ext cx="9141397" cy="615553"/>
          </a:xfrm>
        </p:spPr>
        <p:txBody>
          <a:bodyPr/>
          <a:lstStyle/>
          <a:p>
            <a:r>
              <a:rPr lang="en-US" dirty="0"/>
              <a:t>3D Visualizer!!</a:t>
            </a:r>
          </a:p>
        </p:txBody>
      </p:sp>
      <p:sp>
        <p:nvSpPr>
          <p:cNvPr id="6" name="Text Placeholder 5">
            <a:extLst>
              <a:ext uri="{FF2B5EF4-FFF2-40B4-BE49-F238E27FC236}">
                <a16:creationId xmlns:a16="http://schemas.microsoft.com/office/drawing/2014/main" id="{9BCD414A-BC0C-4BAD-B2EC-EA3B9ED31AF5}"/>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33687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A903C-090B-7F7F-DAD7-601391A6A9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78F1842-2480-98BC-C41C-71C87FFE00EC}"/>
              </a:ext>
            </a:extLst>
          </p:cNvPr>
          <p:cNvSpPr>
            <a:spLocks noGrp="1"/>
          </p:cNvSpPr>
          <p:nvPr>
            <p:ph type="title"/>
          </p:nvPr>
        </p:nvSpPr>
        <p:spPr>
          <a:xfrm>
            <a:off x="762000" y="715963"/>
            <a:ext cx="5334000" cy="1189038"/>
          </a:xfrm>
        </p:spPr>
        <p:txBody>
          <a:bodyPr>
            <a:normAutofit fontScale="90000"/>
          </a:bodyPr>
          <a:lstStyle/>
          <a:p>
            <a:r>
              <a:rPr lang="en-US" dirty="0"/>
              <a:t>A 3D visualizer to visualize the DTM and the path generated.</a:t>
            </a:r>
          </a:p>
        </p:txBody>
      </p:sp>
      <p:pic>
        <p:nvPicPr>
          <p:cNvPr id="7" name="Picture 6" descr="A greyscale shot of a circle&#10;&#10;Description automatically generated">
            <a:extLst>
              <a:ext uri="{FF2B5EF4-FFF2-40B4-BE49-F238E27FC236}">
                <a16:creationId xmlns:a16="http://schemas.microsoft.com/office/drawing/2014/main" id="{49612576-E97A-A4FC-3BF8-F1F9EFDB4FAC}"/>
              </a:ext>
            </a:extLst>
          </p:cNvPr>
          <p:cNvPicPr>
            <a:picLocks noChangeAspect="1"/>
          </p:cNvPicPr>
          <p:nvPr/>
        </p:nvPicPr>
        <p:blipFill>
          <a:blip r:embed="rId3"/>
          <a:stretch>
            <a:fillRect/>
          </a:stretch>
        </p:blipFill>
        <p:spPr>
          <a:xfrm>
            <a:off x="5753080" y="226141"/>
            <a:ext cx="5676920" cy="5479008"/>
          </a:xfrm>
          <a:prstGeom prst="rect">
            <a:avLst/>
          </a:prstGeom>
        </p:spPr>
      </p:pic>
    </p:spTree>
    <p:extLst>
      <p:ext uri="{BB962C8B-B14F-4D97-AF65-F5344CB8AC3E}">
        <p14:creationId xmlns:p14="http://schemas.microsoft.com/office/powerpoint/2010/main" val="294060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568C1-A69A-C0BA-10C0-8776CF14B8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0ECA6EE-600B-416B-7865-BDFA00EC220E}"/>
              </a:ext>
            </a:extLst>
          </p:cNvPr>
          <p:cNvSpPr>
            <a:spLocks noGrp="1"/>
          </p:cNvSpPr>
          <p:nvPr>
            <p:ph type="title"/>
          </p:nvPr>
        </p:nvSpPr>
        <p:spPr>
          <a:xfrm>
            <a:off x="449826" y="270721"/>
            <a:ext cx="11292348" cy="1189038"/>
          </a:xfrm>
        </p:spPr>
        <p:txBody>
          <a:bodyPr>
            <a:normAutofit/>
          </a:bodyPr>
          <a:lstStyle/>
          <a:p>
            <a:r>
              <a:rPr lang="en-US" dirty="0"/>
              <a:t>A 3D visualizer to visualize the DTM and the path generated.</a:t>
            </a:r>
          </a:p>
        </p:txBody>
      </p:sp>
      <p:pic>
        <p:nvPicPr>
          <p:cNvPr id="4" name="Picture 3" descr="A yellow object with a pointy surface&#10;&#10;Description automatically generated with medium confidence">
            <a:extLst>
              <a:ext uri="{FF2B5EF4-FFF2-40B4-BE49-F238E27FC236}">
                <a16:creationId xmlns:a16="http://schemas.microsoft.com/office/drawing/2014/main" id="{9779D8BF-2B8A-4F59-11A6-CB0BCB9C5680}"/>
              </a:ext>
            </a:extLst>
          </p:cNvPr>
          <p:cNvPicPr>
            <a:picLocks noChangeAspect="1"/>
          </p:cNvPicPr>
          <p:nvPr/>
        </p:nvPicPr>
        <p:blipFill>
          <a:blip r:embed="rId3"/>
          <a:stretch>
            <a:fillRect/>
          </a:stretch>
        </p:blipFill>
        <p:spPr>
          <a:xfrm>
            <a:off x="1277246" y="1459759"/>
            <a:ext cx="8771322" cy="5201526"/>
          </a:xfrm>
          <a:prstGeom prst="rect">
            <a:avLst/>
          </a:prstGeom>
        </p:spPr>
      </p:pic>
    </p:spTree>
    <p:extLst>
      <p:ext uri="{BB962C8B-B14F-4D97-AF65-F5344CB8AC3E}">
        <p14:creationId xmlns:p14="http://schemas.microsoft.com/office/powerpoint/2010/main" val="283046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B93A0-D4B0-5AA3-C258-6BE0114B77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E45058A-7681-B822-448A-F3818A13E7F9}"/>
              </a:ext>
            </a:extLst>
          </p:cNvPr>
          <p:cNvSpPr>
            <a:spLocks noGrp="1"/>
          </p:cNvSpPr>
          <p:nvPr>
            <p:ph type="title"/>
          </p:nvPr>
        </p:nvSpPr>
        <p:spPr/>
        <p:txBody>
          <a:bodyPr/>
          <a:lstStyle/>
          <a:p>
            <a:endParaRPr lang="en-IN"/>
          </a:p>
        </p:txBody>
      </p:sp>
      <p:pic>
        <p:nvPicPr>
          <p:cNvPr id="7" name="Picture 6" descr="A yellow sand hill with a blue pole&#10;&#10;Description automatically generated">
            <a:extLst>
              <a:ext uri="{FF2B5EF4-FFF2-40B4-BE49-F238E27FC236}">
                <a16:creationId xmlns:a16="http://schemas.microsoft.com/office/drawing/2014/main" id="{8028B7EA-71CA-8288-1FDC-B1BA314B6FB9}"/>
              </a:ext>
            </a:extLst>
          </p:cNvPr>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34009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E7236-4E5E-F0B9-783F-5160BB4D23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488717-CDD9-7B99-AB45-F0C26D460DC9}"/>
              </a:ext>
            </a:extLst>
          </p:cNvPr>
          <p:cNvSpPr>
            <a:spLocks noGrp="1"/>
          </p:cNvSpPr>
          <p:nvPr>
            <p:ph type="title"/>
          </p:nvPr>
        </p:nvSpPr>
        <p:spPr>
          <a:xfrm>
            <a:off x="449826" y="270721"/>
            <a:ext cx="11292348" cy="1189038"/>
          </a:xfrm>
        </p:spPr>
        <p:txBody>
          <a:bodyPr>
            <a:normAutofit/>
          </a:bodyPr>
          <a:lstStyle/>
          <a:p>
            <a:r>
              <a:rPr lang="en-US" dirty="0"/>
              <a:t>Path generated</a:t>
            </a:r>
          </a:p>
        </p:txBody>
      </p:sp>
      <p:pic>
        <p:nvPicPr>
          <p:cNvPr id="5" name="Picture 4" descr="A graph of a large area with a red line&#10;&#10;Description automatically generated with medium confidence">
            <a:extLst>
              <a:ext uri="{FF2B5EF4-FFF2-40B4-BE49-F238E27FC236}">
                <a16:creationId xmlns:a16="http://schemas.microsoft.com/office/drawing/2014/main" id="{2BD17986-0073-A890-85D7-2DE3D6F2EAF4}"/>
              </a:ext>
            </a:extLst>
          </p:cNvPr>
          <p:cNvPicPr>
            <a:picLocks noChangeAspect="1"/>
          </p:cNvPicPr>
          <p:nvPr/>
        </p:nvPicPr>
        <p:blipFill>
          <a:blip r:embed="rId3"/>
          <a:stretch>
            <a:fillRect/>
          </a:stretch>
        </p:blipFill>
        <p:spPr>
          <a:xfrm>
            <a:off x="2999068" y="865240"/>
            <a:ext cx="5525271" cy="5344271"/>
          </a:xfrm>
          <a:prstGeom prst="rect">
            <a:avLst/>
          </a:prstGeom>
        </p:spPr>
      </p:pic>
    </p:spTree>
    <p:extLst>
      <p:ext uri="{BB962C8B-B14F-4D97-AF65-F5344CB8AC3E}">
        <p14:creationId xmlns:p14="http://schemas.microsoft.com/office/powerpoint/2010/main" val="34198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dirty="0"/>
              <a:t>Objectives Achieved</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9EBE8-7997-F5F4-0EF2-BBB1D5C5E2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1F9CB7-CD4E-92C0-BFD1-9519E41448FC}"/>
              </a:ext>
            </a:extLst>
          </p:cNvPr>
          <p:cNvSpPr>
            <a:spLocks noGrp="1"/>
          </p:cNvSpPr>
          <p:nvPr>
            <p:ph type="title"/>
          </p:nvPr>
        </p:nvSpPr>
        <p:spPr>
          <a:xfrm>
            <a:off x="449826" y="270721"/>
            <a:ext cx="4004187" cy="1189038"/>
          </a:xfrm>
        </p:spPr>
        <p:txBody>
          <a:bodyPr>
            <a:normAutofit/>
          </a:bodyPr>
          <a:lstStyle/>
          <a:p>
            <a:r>
              <a:rPr lang="en-US" dirty="0"/>
              <a:t>Path generated</a:t>
            </a:r>
          </a:p>
        </p:txBody>
      </p:sp>
      <p:pic>
        <p:nvPicPr>
          <p:cNvPr id="4" name="Picture 3" descr="A map of a yellow square with red lines&#10;&#10;Description automatically generated">
            <a:extLst>
              <a:ext uri="{FF2B5EF4-FFF2-40B4-BE49-F238E27FC236}">
                <a16:creationId xmlns:a16="http://schemas.microsoft.com/office/drawing/2014/main" id="{2A70357C-83DF-3202-5A8C-B16E12BEEB00}"/>
              </a:ext>
            </a:extLst>
          </p:cNvPr>
          <p:cNvPicPr>
            <a:picLocks noChangeAspect="1"/>
          </p:cNvPicPr>
          <p:nvPr/>
        </p:nvPicPr>
        <p:blipFill>
          <a:blip r:embed="rId3"/>
          <a:stretch>
            <a:fillRect/>
          </a:stretch>
        </p:blipFill>
        <p:spPr>
          <a:xfrm>
            <a:off x="5154651" y="0"/>
            <a:ext cx="7037349" cy="6858000"/>
          </a:xfrm>
          <a:prstGeom prst="rect">
            <a:avLst/>
          </a:prstGeom>
        </p:spPr>
      </p:pic>
    </p:spTree>
    <p:extLst>
      <p:ext uri="{BB962C8B-B14F-4D97-AF65-F5344CB8AC3E}">
        <p14:creationId xmlns:p14="http://schemas.microsoft.com/office/powerpoint/2010/main" val="11663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2A23-15E9-A561-414F-DA529ED4C8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05E9C9F-2E78-EC81-1D41-FA21F4EFC846}"/>
              </a:ext>
            </a:extLst>
          </p:cNvPr>
          <p:cNvSpPr>
            <a:spLocks noGrp="1"/>
          </p:cNvSpPr>
          <p:nvPr>
            <p:ph type="title"/>
          </p:nvPr>
        </p:nvSpPr>
        <p:spPr>
          <a:xfrm>
            <a:off x="449826" y="270721"/>
            <a:ext cx="4004187" cy="4478260"/>
          </a:xfrm>
        </p:spPr>
        <p:txBody>
          <a:bodyPr>
            <a:normAutofit/>
          </a:bodyPr>
          <a:lstStyle/>
          <a:p>
            <a:r>
              <a:rPr lang="en-US" dirty="0"/>
              <a:t>Path Visualization of the Mars Rover Traversing the surface. </a:t>
            </a:r>
            <a:br>
              <a:rPr lang="en-US" dirty="0"/>
            </a:br>
            <a:r>
              <a:rPr lang="en-US" sz="1800" dirty="0"/>
              <a:t>(**some bugs exist)</a:t>
            </a:r>
            <a:endParaRPr lang="en-US" dirty="0"/>
          </a:p>
        </p:txBody>
      </p:sp>
      <p:pic>
        <p:nvPicPr>
          <p:cNvPr id="5" name="Picture 4" descr="A map of a yellow land&#10;&#10;Description automatically generated with medium confidence">
            <a:extLst>
              <a:ext uri="{FF2B5EF4-FFF2-40B4-BE49-F238E27FC236}">
                <a16:creationId xmlns:a16="http://schemas.microsoft.com/office/drawing/2014/main" id="{836AECFB-4E26-F02B-7029-59DEB3320EE6}"/>
              </a:ext>
            </a:extLst>
          </p:cNvPr>
          <p:cNvPicPr>
            <a:picLocks noChangeAspect="1"/>
          </p:cNvPicPr>
          <p:nvPr/>
        </p:nvPicPr>
        <p:blipFill>
          <a:blip r:embed="rId3"/>
          <a:stretch>
            <a:fillRect/>
          </a:stretch>
        </p:blipFill>
        <p:spPr>
          <a:xfrm>
            <a:off x="4313096" y="0"/>
            <a:ext cx="7878185" cy="5840361"/>
          </a:xfrm>
          <a:prstGeom prst="rect">
            <a:avLst/>
          </a:prstGeom>
        </p:spPr>
      </p:pic>
    </p:spTree>
    <p:extLst>
      <p:ext uri="{BB962C8B-B14F-4D97-AF65-F5344CB8AC3E}">
        <p14:creationId xmlns:p14="http://schemas.microsoft.com/office/powerpoint/2010/main" val="6520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3C79-6EBC-3CB3-8AD2-358397B7C260}"/>
            </a:ext>
          </a:extLst>
        </p:cNvPr>
        <p:cNvGrpSpPr/>
        <p:nvPr/>
      </p:nvGrpSpPr>
      <p:grpSpPr>
        <a:xfrm>
          <a:off x="0" y="0"/>
          <a:ext cx="0" cy="0"/>
          <a:chOff x="0" y="0"/>
          <a:chExt cx="0" cy="0"/>
        </a:xfrm>
      </p:grpSpPr>
      <p:pic>
        <p:nvPicPr>
          <p:cNvPr id="5" name="Picture 4" descr="A map of a yellow land&#10;&#10;Description automatically generated with medium confidence">
            <a:extLst>
              <a:ext uri="{FF2B5EF4-FFF2-40B4-BE49-F238E27FC236}">
                <a16:creationId xmlns:a16="http://schemas.microsoft.com/office/drawing/2014/main" id="{4A435F42-0E56-EAC9-A467-7095A3099C7B}"/>
              </a:ext>
            </a:extLst>
          </p:cNvPr>
          <p:cNvPicPr>
            <a:picLocks noChangeAspect="1"/>
          </p:cNvPicPr>
          <p:nvPr/>
        </p:nvPicPr>
        <p:blipFill>
          <a:blip r:embed="rId3"/>
          <a:stretch>
            <a:fillRect/>
          </a:stretch>
        </p:blipFill>
        <p:spPr>
          <a:xfrm>
            <a:off x="1307689" y="-37376"/>
            <a:ext cx="9301317" cy="6895376"/>
          </a:xfrm>
          <a:prstGeom prst="rect">
            <a:avLst/>
          </a:prstGeom>
        </p:spPr>
      </p:pic>
    </p:spTree>
    <p:extLst>
      <p:ext uri="{BB962C8B-B14F-4D97-AF65-F5344CB8AC3E}">
        <p14:creationId xmlns:p14="http://schemas.microsoft.com/office/powerpoint/2010/main" val="248096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76D17-446B-BD1D-C964-FE625FB872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3B25AF-9EE7-AF6D-6E43-7A374DCA5B46}"/>
              </a:ext>
            </a:extLst>
          </p:cNvPr>
          <p:cNvSpPr>
            <a:spLocks noGrp="1"/>
          </p:cNvSpPr>
          <p:nvPr>
            <p:ph type="title"/>
          </p:nvPr>
        </p:nvSpPr>
        <p:spPr>
          <a:xfrm>
            <a:off x="1525301" y="3037687"/>
            <a:ext cx="9141397" cy="615553"/>
          </a:xfrm>
        </p:spPr>
        <p:txBody>
          <a:bodyPr/>
          <a:lstStyle/>
          <a:p>
            <a:r>
              <a:rPr lang="en-US" dirty="0"/>
              <a:t>Live Demonstration</a:t>
            </a:r>
          </a:p>
        </p:txBody>
      </p:sp>
      <p:sp>
        <p:nvSpPr>
          <p:cNvPr id="6" name="Text Placeholder 5">
            <a:extLst>
              <a:ext uri="{FF2B5EF4-FFF2-40B4-BE49-F238E27FC236}">
                <a16:creationId xmlns:a16="http://schemas.microsoft.com/office/drawing/2014/main" id="{11F1D65D-A116-1358-483D-87D7D172ACC8}"/>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Tree>
    <p:extLst>
      <p:ext uri="{BB962C8B-B14F-4D97-AF65-F5344CB8AC3E}">
        <p14:creationId xmlns:p14="http://schemas.microsoft.com/office/powerpoint/2010/main" val="7579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2AD8E-4C7C-4A1B-89B1-9A0997F4F30E}"/>
              </a:ext>
            </a:extLst>
          </p:cNvPr>
          <p:cNvSpPr>
            <a:spLocks noGrp="1"/>
          </p:cNvSpPr>
          <p:nvPr>
            <p:ph type="title"/>
          </p:nvPr>
        </p:nvSpPr>
        <p:spPr>
          <a:xfrm>
            <a:off x="762000" y="715961"/>
            <a:ext cx="6477000" cy="1189038"/>
          </a:xfrm>
        </p:spPr>
        <p:txBody>
          <a:bodyPr/>
          <a:lstStyle/>
          <a:p>
            <a:r>
              <a:rPr lang="en-US" dirty="0"/>
              <a:t>Special Characteristics</a:t>
            </a:r>
          </a:p>
        </p:txBody>
      </p:sp>
      <p:sp>
        <p:nvSpPr>
          <p:cNvPr id="2" name="Text Placeholder 1">
            <a:extLst>
              <a:ext uri="{FF2B5EF4-FFF2-40B4-BE49-F238E27FC236}">
                <a16:creationId xmlns:a16="http://schemas.microsoft.com/office/drawing/2014/main" id="{25A8ACB1-6D36-496B-91DD-D1C3128C1C73}"/>
              </a:ext>
            </a:extLst>
          </p:cNvPr>
          <p:cNvSpPr>
            <a:spLocks noGrp="1"/>
          </p:cNvSpPr>
          <p:nvPr>
            <p:ph type="body" sz="quarter" idx="11"/>
          </p:nvPr>
        </p:nvSpPr>
        <p:spPr>
          <a:xfrm>
            <a:off x="762000" y="1905000"/>
            <a:ext cx="6477000" cy="3276600"/>
          </a:xfrm>
        </p:spPr>
        <p:txBody>
          <a:bodyPr/>
          <a:lstStyle/>
          <a:p>
            <a:pPr marL="342900" indent="-342900">
              <a:buAutoNum type="arabicPeriod"/>
            </a:pPr>
            <a:r>
              <a:rPr lang="en-US" sz="2000" b="0" dirty="0"/>
              <a:t>A good chuck of my code is </a:t>
            </a:r>
            <a:r>
              <a:rPr lang="en-US" sz="2000" b="0" dirty="0" err="1"/>
              <a:t>vectorised</a:t>
            </a:r>
            <a:r>
              <a:rPr lang="en-US" sz="2000" b="0" dirty="0"/>
              <a:t>.</a:t>
            </a:r>
          </a:p>
          <a:p>
            <a:pPr marL="342900" indent="-342900">
              <a:buAutoNum type="arabicPeriod"/>
            </a:pPr>
            <a:r>
              <a:rPr lang="en-US" sz="2000" b="0" dirty="0"/>
              <a:t>This makes it better than some computations done by </a:t>
            </a:r>
            <a:r>
              <a:rPr lang="en-US" sz="2000" b="0" dirty="0">
                <a:solidFill>
                  <a:srgbClr val="00B050"/>
                </a:solidFill>
              </a:rPr>
              <a:t>QGIS</a:t>
            </a:r>
            <a:r>
              <a:rPr lang="en-US" sz="2000" b="0" dirty="0"/>
              <a:t> which is incredibly slow and does not </a:t>
            </a:r>
            <a:r>
              <a:rPr lang="en-US" sz="2000" b="0" dirty="0" err="1"/>
              <a:t>utilise</a:t>
            </a:r>
            <a:r>
              <a:rPr lang="en-US" sz="2000" b="0" dirty="0"/>
              <a:t> the GPU. </a:t>
            </a:r>
          </a:p>
          <a:p>
            <a:pPr marL="342900" indent="-342900">
              <a:buAutoNum type="arabicPeriod"/>
            </a:pPr>
            <a:r>
              <a:rPr lang="en-US" sz="2000" b="0" dirty="0"/>
              <a:t>The 3D </a:t>
            </a:r>
            <a:r>
              <a:rPr lang="en-US" sz="2000" b="0" dirty="0" err="1"/>
              <a:t>visualisation</a:t>
            </a:r>
            <a:r>
              <a:rPr lang="en-US" sz="2000" b="0" dirty="0"/>
              <a:t> is also fast to generate.</a:t>
            </a:r>
          </a:p>
        </p:txBody>
      </p:sp>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299EE-2F0D-8E8E-6012-ACE05C8240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07F230-3723-D3ED-8B0F-92DB97A4CF25}"/>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62177F05-4D0E-D279-003A-716AE52A30CC}"/>
              </a:ext>
            </a:extLst>
          </p:cNvPr>
          <p:cNvSpPr>
            <a:spLocks noGrp="1"/>
          </p:cNvSpPr>
          <p:nvPr>
            <p:ph type="body" sz="quarter" idx="11"/>
          </p:nvPr>
        </p:nvSpPr>
        <p:spPr>
          <a:xfrm>
            <a:off x="762000" y="1904999"/>
            <a:ext cx="6477000" cy="3296265"/>
          </a:xfrm>
        </p:spPr>
        <p:txBody>
          <a:bodyPr/>
          <a:lstStyle/>
          <a:p>
            <a:pPr marL="342900" indent="-342900">
              <a:buAutoNum type="arabicPeriod"/>
            </a:pPr>
            <a:r>
              <a:rPr lang="en-US" sz="2000" dirty="0"/>
              <a:t>Coarseness of data and prone to error</a:t>
            </a:r>
          </a:p>
          <a:p>
            <a:r>
              <a:rPr lang="en-US" sz="2000" b="0" dirty="0"/>
              <a:t>The data used for calculating the main trajectory is taken from the HiRISE dataset. </a:t>
            </a:r>
          </a:p>
          <a:p>
            <a:r>
              <a:rPr lang="en-US" sz="2000" b="0" dirty="0"/>
              <a:t>This is the highest resolution available to us. However, this is still 1m per pixel, making it hard for small rovers to navigate accurately based on the terrain data. </a:t>
            </a:r>
          </a:p>
          <a:p>
            <a:r>
              <a:rPr lang="en-US" sz="2000" b="0" dirty="0"/>
              <a:t>However, big robots with bigger wheels would have less problems with this.</a:t>
            </a:r>
          </a:p>
        </p:txBody>
      </p:sp>
    </p:spTree>
    <p:extLst>
      <p:ext uri="{BB962C8B-B14F-4D97-AF65-F5344CB8AC3E}">
        <p14:creationId xmlns:p14="http://schemas.microsoft.com/office/powerpoint/2010/main" val="267130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0A88A-C1D0-3827-D691-91D4374FF9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0F03D9-BE5F-F6BB-1F67-F1183A30C022}"/>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3EEE6FB1-4F01-F491-8AC9-50A853E12635}"/>
              </a:ext>
            </a:extLst>
          </p:cNvPr>
          <p:cNvSpPr>
            <a:spLocks noGrp="1"/>
          </p:cNvSpPr>
          <p:nvPr>
            <p:ph type="body" sz="quarter" idx="11"/>
          </p:nvPr>
        </p:nvSpPr>
        <p:spPr>
          <a:xfrm>
            <a:off x="762000" y="1904999"/>
            <a:ext cx="6477000" cy="3296265"/>
          </a:xfrm>
        </p:spPr>
        <p:txBody>
          <a:bodyPr/>
          <a:lstStyle/>
          <a:p>
            <a:r>
              <a:rPr lang="en-US" sz="2000" dirty="0"/>
              <a:t>2. Slow speed for plotting path</a:t>
            </a:r>
          </a:p>
          <a:p>
            <a:r>
              <a:rPr lang="en-US" sz="2000" b="0" dirty="0"/>
              <a:t>The overlayed path on the 3D visualization takes a while to plot because individual elements in the environment are created. This can be reduced by using prefabs. </a:t>
            </a:r>
          </a:p>
        </p:txBody>
      </p:sp>
    </p:spTree>
    <p:extLst>
      <p:ext uri="{BB962C8B-B14F-4D97-AF65-F5344CB8AC3E}">
        <p14:creationId xmlns:p14="http://schemas.microsoft.com/office/powerpoint/2010/main" val="7029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A6AB6-A401-DC5F-6896-C18C6AF797A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FA81993-7D20-02EF-9246-591C5A86E514}"/>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5D4B5F4E-FB3A-56C6-94BD-24A2884089CE}"/>
              </a:ext>
            </a:extLst>
          </p:cNvPr>
          <p:cNvSpPr>
            <a:spLocks noGrp="1"/>
          </p:cNvSpPr>
          <p:nvPr>
            <p:ph type="body" sz="quarter" idx="11"/>
          </p:nvPr>
        </p:nvSpPr>
        <p:spPr>
          <a:xfrm>
            <a:off x="762000" y="1904999"/>
            <a:ext cx="6477000" cy="3296265"/>
          </a:xfrm>
        </p:spPr>
        <p:txBody>
          <a:bodyPr/>
          <a:lstStyle/>
          <a:p>
            <a:r>
              <a:rPr lang="en-US" sz="2000" dirty="0"/>
              <a:t>3.</a:t>
            </a:r>
            <a:r>
              <a:rPr lang="en-US" sz="2000" b="0" dirty="0"/>
              <a:t> </a:t>
            </a:r>
            <a:r>
              <a:rPr lang="en-US" sz="2000" dirty="0"/>
              <a:t>Inaccurate physics for the Mars rover</a:t>
            </a:r>
          </a:p>
          <a:p>
            <a:r>
              <a:rPr lang="en-US" sz="2000" b="0" dirty="0"/>
              <a:t>Due to resource constraints, I was not able to achieve very accurate physics of the rover while it traverses the terrain. Hence, I made the robot make a flyby just over the terrain in a sequential manner to simulate the process. </a:t>
            </a:r>
          </a:p>
        </p:txBody>
      </p:sp>
    </p:spTree>
    <p:extLst>
      <p:ext uri="{BB962C8B-B14F-4D97-AF65-F5344CB8AC3E}">
        <p14:creationId xmlns:p14="http://schemas.microsoft.com/office/powerpoint/2010/main" val="82933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3D646-DD79-88AE-9A29-2021DB3F78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9D5B2C-8EDC-34C1-871C-CC4D4E51A2EC}"/>
              </a:ext>
            </a:extLst>
          </p:cNvPr>
          <p:cNvSpPr>
            <a:spLocks noGrp="1"/>
          </p:cNvSpPr>
          <p:nvPr>
            <p:ph type="title"/>
          </p:nvPr>
        </p:nvSpPr>
        <p:spPr>
          <a:xfrm>
            <a:off x="762000" y="715961"/>
            <a:ext cx="6477000" cy="1189038"/>
          </a:xfrm>
        </p:spPr>
        <p:txBody>
          <a:bodyPr/>
          <a:lstStyle/>
          <a:p>
            <a:r>
              <a:rPr lang="en-US" dirty="0"/>
              <a:t>Limitations</a:t>
            </a:r>
          </a:p>
        </p:txBody>
      </p:sp>
      <p:sp>
        <p:nvSpPr>
          <p:cNvPr id="2" name="Text Placeholder 1">
            <a:extLst>
              <a:ext uri="{FF2B5EF4-FFF2-40B4-BE49-F238E27FC236}">
                <a16:creationId xmlns:a16="http://schemas.microsoft.com/office/drawing/2014/main" id="{C6E765BC-5C1E-DAB8-2B45-1E548E1EBD7A}"/>
              </a:ext>
            </a:extLst>
          </p:cNvPr>
          <p:cNvSpPr>
            <a:spLocks noGrp="1"/>
          </p:cNvSpPr>
          <p:nvPr>
            <p:ph type="body" sz="quarter" idx="11"/>
          </p:nvPr>
        </p:nvSpPr>
        <p:spPr>
          <a:xfrm>
            <a:off x="762000" y="1904999"/>
            <a:ext cx="6477000" cy="3296265"/>
          </a:xfrm>
        </p:spPr>
        <p:txBody>
          <a:bodyPr/>
          <a:lstStyle/>
          <a:p>
            <a:r>
              <a:rPr lang="en-US" sz="2000" dirty="0"/>
              <a:t>4. Only includes support for Raster Data</a:t>
            </a:r>
          </a:p>
          <a:p>
            <a:r>
              <a:rPr lang="en-US" sz="2000" b="0" dirty="0"/>
              <a:t>My project only includes support for raster data to be included to calculate the trajectory of the rover. Any vector data needs to be rasterized (leading to some possible errors in the process) </a:t>
            </a:r>
          </a:p>
        </p:txBody>
      </p:sp>
    </p:spTree>
    <p:extLst>
      <p:ext uri="{BB962C8B-B14F-4D97-AF65-F5344CB8AC3E}">
        <p14:creationId xmlns:p14="http://schemas.microsoft.com/office/powerpoint/2010/main" val="1599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6732-7C76-61AC-CDF3-DE126F5CF9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C733D3-C85F-E422-4FA4-0D38B882CA94}"/>
              </a:ext>
            </a:extLst>
          </p:cNvPr>
          <p:cNvSpPr>
            <a:spLocks noGrp="1"/>
          </p:cNvSpPr>
          <p:nvPr>
            <p:ph type="title"/>
          </p:nvPr>
        </p:nvSpPr>
        <p:spPr>
          <a:xfrm>
            <a:off x="1525301" y="2422134"/>
            <a:ext cx="9141397" cy="1231106"/>
          </a:xfrm>
        </p:spPr>
        <p:txBody>
          <a:bodyPr/>
          <a:lstStyle/>
          <a:p>
            <a:r>
              <a:rPr lang="en-US" dirty="0"/>
              <a:t>All code hosted on GitHub</a:t>
            </a:r>
            <a:br>
              <a:rPr lang="en-US" dirty="0"/>
            </a:br>
            <a:endParaRPr lang="en-US" dirty="0"/>
          </a:p>
        </p:txBody>
      </p:sp>
      <p:sp>
        <p:nvSpPr>
          <p:cNvPr id="6" name="Text Placeholder 5">
            <a:extLst>
              <a:ext uri="{FF2B5EF4-FFF2-40B4-BE49-F238E27FC236}">
                <a16:creationId xmlns:a16="http://schemas.microsoft.com/office/drawing/2014/main" id="{B7F2E52B-C2E4-DF5B-D1D3-9B14EA29E8E3}"/>
              </a:ext>
            </a:extLst>
          </p:cNvPr>
          <p:cNvSpPr>
            <a:spLocks noGrp="1"/>
          </p:cNvSpPr>
          <p:nvPr>
            <p:ph type="body" sz="quarter" idx="12"/>
          </p:nvPr>
        </p:nvSpPr>
        <p:spPr>
          <a:xfrm>
            <a:off x="2196307" y="3260705"/>
            <a:ext cx="7799387" cy="1534757"/>
          </a:xfrm>
        </p:spPr>
        <p:txBody>
          <a:bodyPr/>
          <a:lstStyle/>
          <a:p>
            <a:endParaRPr lang="en-US" dirty="0"/>
          </a:p>
          <a:p>
            <a:endParaRPr lang="en-US" dirty="0"/>
          </a:p>
        </p:txBody>
      </p:sp>
      <p:sp>
        <p:nvSpPr>
          <p:cNvPr id="2" name="Title 3">
            <a:extLst>
              <a:ext uri="{FF2B5EF4-FFF2-40B4-BE49-F238E27FC236}">
                <a16:creationId xmlns:a16="http://schemas.microsoft.com/office/drawing/2014/main" id="{F791569C-FF9B-0AD9-47AF-81D87D9748D2}"/>
              </a:ext>
            </a:extLst>
          </p:cNvPr>
          <p:cNvSpPr txBox="1">
            <a:spLocks/>
          </p:cNvSpPr>
          <p:nvPr/>
        </p:nvSpPr>
        <p:spPr>
          <a:xfrm>
            <a:off x="-1" y="3474085"/>
            <a:ext cx="12192000" cy="553998"/>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fontAlgn="auto">
              <a:spcAft>
                <a:spcPts val="0"/>
              </a:spcAft>
            </a:pPr>
            <a:r>
              <a:rPr lang="en-US" sz="3600" dirty="0"/>
              <a:t>https://github.com/anshium/spatial-informatics-project</a:t>
            </a:r>
          </a:p>
        </p:txBody>
      </p:sp>
    </p:spTree>
    <p:extLst>
      <p:ext uri="{BB962C8B-B14F-4D97-AF65-F5344CB8AC3E}">
        <p14:creationId xmlns:p14="http://schemas.microsoft.com/office/powerpoint/2010/main" val="27888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Objectives Achieved</a:t>
            </a:r>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32562"/>
            <a:ext cx="10667999" cy="1158237"/>
          </a:xfrm>
        </p:spPr>
        <p:txBody>
          <a:bodyPr/>
          <a:lstStyle/>
          <a:p>
            <a:r>
              <a:rPr lang="en-US" altLang="en-US" dirty="0"/>
              <a:t>These are the objectives I achieved till mid evaluation.</a:t>
            </a:r>
          </a:p>
        </p:txBody>
      </p:sp>
      <p:sp>
        <p:nvSpPr>
          <p:cNvPr id="3" name="Table Placeholder 2">
            <a:extLst>
              <a:ext uri="{FF2B5EF4-FFF2-40B4-BE49-F238E27FC236}">
                <a16:creationId xmlns:a16="http://schemas.microsoft.com/office/drawing/2014/main" id="{84E83F71-2D49-41DA-8297-56EAE891C142}"/>
              </a:ext>
            </a:extLst>
          </p:cNvPr>
          <p:cNvSpPr>
            <a:spLocks noGrp="1"/>
          </p:cNvSpPr>
          <p:nvPr>
            <p:ph type="tbl" sz="quarter" idx="12"/>
          </p:nvPr>
        </p:nvSpPr>
        <p:spPr/>
        <p:txBody>
          <a:bodyPr/>
          <a:lstStyle/>
          <a:p>
            <a:pPr marL="342900" indent="-342900">
              <a:buAutoNum type="arabicPeriod"/>
            </a:pPr>
            <a:r>
              <a:rPr lang="en-US" dirty="0"/>
              <a:t>Find and establish a suitable CRS for Mars. (CRS = Coordinate Reference System)</a:t>
            </a:r>
          </a:p>
          <a:p>
            <a:pPr marL="342900" indent="-342900">
              <a:buAutoNum type="arabicPeriod"/>
            </a:pPr>
            <a:r>
              <a:rPr lang="en-US" dirty="0"/>
              <a:t>Find necessary data and extract out useful information from them. </a:t>
            </a:r>
          </a:p>
          <a:p>
            <a:pPr marL="342900" indent="-342900">
              <a:buAutoNum type="arabicPeriod"/>
            </a:pPr>
            <a:r>
              <a:rPr lang="en-US" dirty="0"/>
              <a:t>Using a DTM of a particular region of Mars, find a suitable movement directions given a start point based on only the slope data.  (dropped this method in the final submission)</a:t>
            </a:r>
          </a:p>
          <a:p>
            <a:pPr marL="342900" indent="-342900">
              <a:buFont typeface="Arial" panose="020B0604020202020204" pitchFamily="34" charset="0"/>
              <a:buAutoNum type="arabicPeriod"/>
            </a:pPr>
            <a:r>
              <a:rPr lang="en-US" dirty="0"/>
              <a:t>Using the movement directions and the slope data, establish a means of finding a least cost trajectory given a start point. This establishes a good base over which I can put more constraints. (dropped this method in the final submission)</a:t>
            </a:r>
          </a:p>
          <a:p>
            <a:pPr marL="342900" indent="-342900">
              <a:buAutoNum type="arabicPeriod"/>
            </a:pPr>
            <a:endParaRPr lang="en-IN" dirty="0"/>
          </a:p>
        </p:txBody>
      </p:sp>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36B3A-558B-413E-877B-7275290AB783}"/>
              </a:ext>
            </a:extLst>
          </p:cNvPr>
          <p:cNvSpPr>
            <a:spLocks noGrp="1"/>
          </p:cNvSpPr>
          <p:nvPr>
            <p:ph type="title"/>
          </p:nvPr>
        </p:nvSpPr>
        <p:spPr>
          <a:xfrm>
            <a:off x="5199742" y="715961"/>
            <a:ext cx="6477000" cy="1189037"/>
          </a:xfrm>
        </p:spPr>
        <p:txBody>
          <a:bodyPr/>
          <a:lstStyle/>
          <a:p>
            <a:r>
              <a:rPr lang="en-US" dirty="0"/>
              <a:t>Resources</a:t>
            </a:r>
          </a:p>
        </p:txBody>
      </p:sp>
      <p:sp>
        <p:nvSpPr>
          <p:cNvPr id="3" name="Text Placeholder 2">
            <a:extLst>
              <a:ext uri="{FF2B5EF4-FFF2-40B4-BE49-F238E27FC236}">
                <a16:creationId xmlns:a16="http://schemas.microsoft.com/office/drawing/2014/main" id="{68675CE5-70A2-411D-881E-7B75B82931F4}"/>
              </a:ext>
            </a:extLst>
          </p:cNvPr>
          <p:cNvSpPr>
            <a:spLocks noGrp="1"/>
          </p:cNvSpPr>
          <p:nvPr>
            <p:ph type="body" sz="quarter" idx="11"/>
          </p:nvPr>
        </p:nvSpPr>
        <p:spPr>
          <a:xfrm>
            <a:off x="5199743" y="1905000"/>
            <a:ext cx="6477000" cy="3276600"/>
          </a:xfrm>
        </p:spPr>
        <p:txBody>
          <a:bodyPr/>
          <a:lstStyle/>
          <a:p>
            <a:pPr marL="0" lvl="1" indent="0">
              <a:buNone/>
            </a:pPr>
            <a:r>
              <a:rPr lang="fr-FR" dirty="0"/>
              <a:t>In addition to the sources of data </a:t>
            </a:r>
            <a:r>
              <a:rPr lang="fr-FR" dirty="0" err="1"/>
              <a:t>mentioned</a:t>
            </a:r>
            <a:r>
              <a:rPr lang="fr-FR" dirty="0"/>
              <a:t> </a:t>
            </a:r>
            <a:r>
              <a:rPr lang="fr-FR" dirty="0" err="1"/>
              <a:t>previously</a:t>
            </a:r>
            <a:r>
              <a:rPr lang="fr-FR" dirty="0"/>
              <a:t>,</a:t>
            </a:r>
          </a:p>
          <a:p>
            <a:pPr marL="0" lvl="1" indent="0">
              <a:buNone/>
            </a:pPr>
            <a:r>
              <a:rPr lang="en-IN" dirty="0">
                <a:hlinkClick r:id="rId2"/>
              </a:rPr>
              <a:t>https://mars.quickmap.io/</a:t>
            </a:r>
            <a:endParaRPr lang="en-IN" dirty="0"/>
          </a:p>
          <a:p>
            <a:pPr marL="0" lvl="1" indent="0">
              <a:buNone/>
            </a:pPr>
            <a:r>
              <a:rPr lang="en-IN" dirty="0"/>
              <a:t>was helpful for CRISM data.</a:t>
            </a:r>
            <a:endParaRPr lang="fr-FR" dirty="0"/>
          </a:p>
          <a:p>
            <a:endParaRPr lang="en-US" dirty="0"/>
          </a:p>
          <a:p>
            <a:endParaRPr lang="en-US" dirty="0"/>
          </a:p>
        </p:txBody>
      </p:sp>
    </p:spTree>
    <p:extLst>
      <p:ext uri="{BB962C8B-B14F-4D97-AF65-F5344CB8AC3E}">
        <p14:creationId xmlns:p14="http://schemas.microsoft.com/office/powerpoint/2010/main" val="33665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3F0F-BF5F-A1A9-725E-3B03CF09F7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27E1EF-3495-10BF-4C47-EBCB17C6497D}"/>
              </a:ext>
            </a:extLst>
          </p:cNvPr>
          <p:cNvSpPr>
            <a:spLocks noGrp="1"/>
          </p:cNvSpPr>
          <p:nvPr>
            <p:ph type="title"/>
          </p:nvPr>
        </p:nvSpPr>
        <p:spPr>
          <a:xfrm>
            <a:off x="5199742" y="715961"/>
            <a:ext cx="6477000" cy="1189037"/>
          </a:xfrm>
        </p:spPr>
        <p:txBody>
          <a:bodyPr/>
          <a:lstStyle/>
          <a:p>
            <a:r>
              <a:rPr lang="en-US" dirty="0"/>
              <a:t>Resources</a:t>
            </a:r>
          </a:p>
        </p:txBody>
      </p:sp>
      <p:sp>
        <p:nvSpPr>
          <p:cNvPr id="3" name="Text Placeholder 2">
            <a:extLst>
              <a:ext uri="{FF2B5EF4-FFF2-40B4-BE49-F238E27FC236}">
                <a16:creationId xmlns:a16="http://schemas.microsoft.com/office/drawing/2014/main" id="{BD9288A2-A699-7BE3-9A8A-6E1710332CC1}"/>
              </a:ext>
            </a:extLst>
          </p:cNvPr>
          <p:cNvSpPr>
            <a:spLocks noGrp="1"/>
          </p:cNvSpPr>
          <p:nvPr>
            <p:ph type="body" sz="quarter" idx="11"/>
          </p:nvPr>
        </p:nvSpPr>
        <p:spPr>
          <a:xfrm>
            <a:off x="5199743" y="1905000"/>
            <a:ext cx="6477000" cy="3276600"/>
          </a:xfrm>
        </p:spPr>
        <p:txBody>
          <a:bodyPr/>
          <a:lstStyle/>
          <a:p>
            <a:pPr marL="0" lvl="1" indent="0">
              <a:buNone/>
            </a:pPr>
            <a:r>
              <a:rPr lang="fr-FR" dirty="0"/>
              <a:t>In addition to the sources of data </a:t>
            </a:r>
            <a:r>
              <a:rPr lang="fr-FR" dirty="0" err="1"/>
              <a:t>mentioned</a:t>
            </a:r>
            <a:r>
              <a:rPr lang="fr-FR" dirty="0"/>
              <a:t> </a:t>
            </a:r>
            <a:r>
              <a:rPr lang="fr-FR" dirty="0" err="1"/>
              <a:t>previously</a:t>
            </a:r>
            <a:endParaRPr lang="fr-FR" dirty="0"/>
          </a:p>
          <a:p>
            <a:endParaRPr lang="en-US" dirty="0"/>
          </a:p>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51DB9778-36F0-8E97-A31F-2F82EBF82AA3}"/>
              </a:ext>
            </a:extLst>
          </p:cNvPr>
          <p:cNvPicPr>
            <a:picLocks noChangeAspect="1"/>
          </p:cNvPicPr>
          <p:nvPr/>
        </p:nvPicPr>
        <p:blipFill>
          <a:blip r:embed="rId2"/>
          <a:stretch>
            <a:fillRect/>
          </a:stretch>
        </p:blipFill>
        <p:spPr>
          <a:xfrm>
            <a:off x="0" y="4173"/>
            <a:ext cx="12192000" cy="6849653"/>
          </a:xfrm>
          <a:prstGeom prst="rect">
            <a:avLst/>
          </a:prstGeom>
        </p:spPr>
      </p:pic>
    </p:spTree>
    <p:extLst>
      <p:ext uri="{BB962C8B-B14F-4D97-AF65-F5344CB8AC3E}">
        <p14:creationId xmlns:p14="http://schemas.microsoft.com/office/powerpoint/2010/main" val="136880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519B0-3570-AF40-A949-9B0F6E1775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7340D8-62FD-383F-132A-7BC7EC4A36BD}"/>
              </a:ext>
            </a:extLst>
          </p:cNvPr>
          <p:cNvSpPr>
            <a:spLocks noGrp="1"/>
          </p:cNvSpPr>
          <p:nvPr>
            <p:ph type="title"/>
          </p:nvPr>
        </p:nvSpPr>
        <p:spPr>
          <a:xfrm>
            <a:off x="762000" y="715964"/>
            <a:ext cx="10591800" cy="646332"/>
          </a:xfrm>
        </p:spPr>
        <p:txBody>
          <a:bodyPr/>
          <a:lstStyle/>
          <a:p>
            <a:r>
              <a:rPr lang="en-US" dirty="0"/>
              <a:t>Objectives Achieved</a:t>
            </a:r>
          </a:p>
        </p:txBody>
      </p:sp>
      <p:sp>
        <p:nvSpPr>
          <p:cNvPr id="11" name="Text Placeholder 10">
            <a:extLst>
              <a:ext uri="{FF2B5EF4-FFF2-40B4-BE49-F238E27FC236}">
                <a16:creationId xmlns:a16="http://schemas.microsoft.com/office/drawing/2014/main" id="{7E7CC78D-35A4-36B8-059D-6FB23DC89689}"/>
              </a:ext>
            </a:extLst>
          </p:cNvPr>
          <p:cNvSpPr>
            <a:spLocks noGrp="1"/>
          </p:cNvSpPr>
          <p:nvPr>
            <p:ph type="body" sz="quarter" idx="11"/>
          </p:nvPr>
        </p:nvSpPr>
        <p:spPr>
          <a:xfrm>
            <a:off x="762000" y="1432562"/>
            <a:ext cx="10667999" cy="1158237"/>
          </a:xfrm>
        </p:spPr>
        <p:txBody>
          <a:bodyPr/>
          <a:lstStyle/>
          <a:p>
            <a:r>
              <a:rPr lang="en-US" altLang="en-US" dirty="0"/>
              <a:t>These are the objectives I achieved after mid evaluation.</a:t>
            </a:r>
          </a:p>
        </p:txBody>
      </p:sp>
      <p:sp>
        <p:nvSpPr>
          <p:cNvPr id="3" name="Table Placeholder 2">
            <a:extLst>
              <a:ext uri="{FF2B5EF4-FFF2-40B4-BE49-F238E27FC236}">
                <a16:creationId xmlns:a16="http://schemas.microsoft.com/office/drawing/2014/main" id="{02DFC529-D792-A212-C02C-6A6E031BD1E7}"/>
              </a:ext>
            </a:extLst>
          </p:cNvPr>
          <p:cNvSpPr>
            <a:spLocks noGrp="1"/>
          </p:cNvSpPr>
          <p:nvPr>
            <p:ph type="tbl" sz="quarter" idx="12"/>
          </p:nvPr>
        </p:nvSpPr>
        <p:spPr/>
        <p:txBody>
          <a:bodyPr/>
          <a:lstStyle/>
          <a:p>
            <a:pPr marL="342900" indent="-342900">
              <a:buAutoNum type="arabicPeriod"/>
            </a:pPr>
            <a:r>
              <a:rPr lang="en-US" dirty="0"/>
              <a:t>Implement a custom algorithm to find the shortest path from a start point and an end point. </a:t>
            </a:r>
          </a:p>
          <a:p>
            <a:pPr marL="342900" indent="-342900">
              <a:buAutoNum type="arabicPeriod"/>
            </a:pPr>
            <a:r>
              <a:rPr lang="en-US" dirty="0"/>
              <a:t>Include checks and route the rover away from danger zones. Inculcate danger zones – deep craters, big rocks. </a:t>
            </a:r>
          </a:p>
          <a:p>
            <a:pPr marL="342900" indent="-342900">
              <a:buAutoNum type="arabicPeriod"/>
            </a:pPr>
            <a:r>
              <a:rPr lang="en-US" dirty="0"/>
              <a:t>Affinity points: Include “via” points which need to be visited however from a distance. E.g. Craters, ice deposits, etc. </a:t>
            </a:r>
          </a:p>
          <a:p>
            <a:pPr marL="342900" indent="-342900">
              <a:buAutoNum type="arabicPeriod"/>
            </a:pPr>
            <a:r>
              <a:rPr lang="en-US" dirty="0"/>
              <a:t>Inclusion and processing of the CRISM dataset. This includes identification of high concentration of ice deposits using image processing of a raster. This includes thresholding, morphological operations and Hough Circles.</a:t>
            </a:r>
          </a:p>
          <a:p>
            <a:pPr marL="342900" indent="-342900">
              <a:buAutoNum type="arabicPeriod"/>
            </a:pPr>
            <a:r>
              <a:rPr lang="en-US" dirty="0"/>
              <a:t>3D </a:t>
            </a:r>
            <a:r>
              <a:rPr lang="en-US" dirty="0" err="1"/>
              <a:t>visualiser</a:t>
            </a:r>
            <a:r>
              <a:rPr lang="en-US" dirty="0"/>
              <a:t> for the HiRISE dataset with the path overlayed in 3D.  </a:t>
            </a:r>
            <a:endParaRPr lang="en-IN" dirty="0"/>
          </a:p>
        </p:txBody>
      </p:sp>
    </p:spTree>
    <p:extLst>
      <p:ext uri="{BB962C8B-B14F-4D97-AF65-F5344CB8AC3E}">
        <p14:creationId xmlns:p14="http://schemas.microsoft.com/office/powerpoint/2010/main" val="332773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F319-07DC-B76C-70D0-96F3B5B6EEC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7142BB-C982-E79C-950F-91FD09C1B69A}"/>
              </a:ext>
            </a:extLst>
          </p:cNvPr>
          <p:cNvSpPr>
            <a:spLocks noGrp="1"/>
          </p:cNvSpPr>
          <p:nvPr>
            <p:ph type="title"/>
          </p:nvPr>
        </p:nvSpPr>
        <p:spPr>
          <a:xfrm>
            <a:off x="762000" y="715964"/>
            <a:ext cx="10591800" cy="646332"/>
          </a:xfrm>
        </p:spPr>
        <p:txBody>
          <a:bodyPr/>
          <a:lstStyle/>
          <a:p>
            <a:r>
              <a:rPr lang="en-US" dirty="0"/>
              <a:t>Objectives Achieved</a:t>
            </a:r>
          </a:p>
        </p:txBody>
      </p:sp>
      <p:sp>
        <p:nvSpPr>
          <p:cNvPr id="11" name="Text Placeholder 10">
            <a:extLst>
              <a:ext uri="{FF2B5EF4-FFF2-40B4-BE49-F238E27FC236}">
                <a16:creationId xmlns:a16="http://schemas.microsoft.com/office/drawing/2014/main" id="{3725EAA1-E80D-B354-FEDC-08C074368C1C}"/>
              </a:ext>
            </a:extLst>
          </p:cNvPr>
          <p:cNvSpPr>
            <a:spLocks noGrp="1"/>
          </p:cNvSpPr>
          <p:nvPr>
            <p:ph type="body" sz="quarter" idx="11"/>
          </p:nvPr>
        </p:nvSpPr>
        <p:spPr>
          <a:xfrm>
            <a:off x="762000" y="1432562"/>
            <a:ext cx="10667999" cy="1158237"/>
          </a:xfrm>
        </p:spPr>
        <p:txBody>
          <a:bodyPr/>
          <a:lstStyle/>
          <a:p>
            <a:r>
              <a:rPr lang="en-US" altLang="en-US" dirty="0"/>
              <a:t>These are the objectives I achieved after mid evaluation.</a:t>
            </a:r>
          </a:p>
        </p:txBody>
      </p:sp>
      <p:sp>
        <p:nvSpPr>
          <p:cNvPr id="3" name="Table Placeholder 2">
            <a:extLst>
              <a:ext uri="{FF2B5EF4-FFF2-40B4-BE49-F238E27FC236}">
                <a16:creationId xmlns:a16="http://schemas.microsoft.com/office/drawing/2014/main" id="{02077CE7-719C-976E-A6F6-09C1AE617A95}"/>
              </a:ext>
            </a:extLst>
          </p:cNvPr>
          <p:cNvSpPr>
            <a:spLocks noGrp="1"/>
          </p:cNvSpPr>
          <p:nvPr>
            <p:ph type="tbl" sz="quarter" idx="12"/>
          </p:nvPr>
        </p:nvSpPr>
        <p:spPr/>
        <p:txBody>
          <a:bodyPr/>
          <a:lstStyle/>
          <a:p>
            <a:r>
              <a:rPr lang="en-US" dirty="0"/>
              <a:t>6. A simple robot that traverses the terrain. </a:t>
            </a:r>
          </a:p>
          <a:p>
            <a:r>
              <a:rPr lang="en-US" dirty="0"/>
              <a:t>7. *Accounting for local slope gradient. E.g., if the rover has a physical constraint of a tolerance of 30 degrees to climb a slope, it will only follow a trajectory that satisfies this constraint. </a:t>
            </a:r>
            <a:endParaRPr lang="en-IN" dirty="0"/>
          </a:p>
        </p:txBody>
      </p:sp>
    </p:spTree>
    <p:extLst>
      <p:ext uri="{BB962C8B-B14F-4D97-AF65-F5344CB8AC3E}">
        <p14:creationId xmlns:p14="http://schemas.microsoft.com/office/powerpoint/2010/main" val="367673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3" y="1905000"/>
            <a:ext cx="6477000" cy="1998406"/>
          </a:xfrm>
        </p:spPr>
        <p:txBody>
          <a:bodyPr vert="horz" lIns="91440" tIns="45720" rIns="91440" bIns="45720" rtlCol="0" anchor="t">
            <a:normAutofit/>
          </a:bodyPr>
          <a:lstStyle/>
          <a:p>
            <a:r>
              <a:rPr lang="en-US" b="0" dirty="0"/>
              <a:t>A DTM is a raster who's each pixel holds a value / some values. Usually the first (and only) value is the elevation of a point on the DTM.</a:t>
            </a:r>
          </a:p>
          <a:p>
            <a:r>
              <a:rPr lang="en-US" b="0" dirty="0"/>
              <a:t>High Resolution DTM are larger. Large enough that it theoretically takes my machine about thirty minutes to generate a brute-force graph (using pairs) for a 70 𝑚 ∗ 70 m.</a:t>
            </a:r>
          </a:p>
          <a:p>
            <a:endParaRPr lang="en-US" b="0" dirty="0"/>
          </a:p>
        </p:txBody>
      </p:sp>
      <p:pic>
        <p:nvPicPr>
          <p:cNvPr id="1026" name="Picture 2" descr="6,712 Clock 30 Minutes Royalty-Free Photos and Stock Images | Shutterstock">
            <a:extLst>
              <a:ext uri="{FF2B5EF4-FFF2-40B4-BE49-F238E27FC236}">
                <a16:creationId xmlns:a16="http://schemas.microsoft.com/office/drawing/2014/main" id="{3A023A32-F48C-28DB-4124-0EA58B4B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881" y="3763296"/>
            <a:ext cx="1707126" cy="17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F1FC4-715E-9636-CE4C-7948BAF3DB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F75878-AEBB-DCA6-C02F-D4333768882D}"/>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3" name="Text Placeholder 2">
            <a:extLst>
              <a:ext uri="{FF2B5EF4-FFF2-40B4-BE49-F238E27FC236}">
                <a16:creationId xmlns:a16="http://schemas.microsoft.com/office/drawing/2014/main" id="{910A4615-4068-CF06-DB54-96D6220F2D72}"/>
              </a:ext>
            </a:extLst>
          </p:cNvPr>
          <p:cNvSpPr>
            <a:spLocks noGrp="1"/>
          </p:cNvSpPr>
          <p:nvPr>
            <p:ph type="body" sz="quarter" idx="11"/>
          </p:nvPr>
        </p:nvSpPr>
        <p:spPr>
          <a:xfrm>
            <a:off x="5199743" y="1905000"/>
            <a:ext cx="6477000" cy="1998406"/>
          </a:xfrm>
        </p:spPr>
        <p:txBody>
          <a:bodyPr vert="horz" lIns="91440" tIns="45720" rIns="91440" bIns="45720" rtlCol="0" anchor="t">
            <a:normAutofit/>
          </a:bodyPr>
          <a:lstStyle/>
          <a:p>
            <a:r>
              <a:rPr lang="en-US" b="0" dirty="0"/>
              <a:t>This brute force method makes large scale computation slower but gives the same.</a:t>
            </a:r>
          </a:p>
          <a:p>
            <a:r>
              <a:rPr lang="en-US" b="0" dirty="0"/>
              <a:t>The idea is to implement a dense graph of the same size as the DTM however with a different shape.</a:t>
            </a:r>
          </a:p>
          <a:p>
            <a:endParaRPr lang="en-US" b="0" dirty="0"/>
          </a:p>
        </p:txBody>
      </p:sp>
      <p:pic>
        <p:nvPicPr>
          <p:cNvPr id="1026" name="Picture 2" descr="6,712 Clock 30 Minutes Royalty-Free Photos and Stock Images | Shutterstock">
            <a:extLst>
              <a:ext uri="{FF2B5EF4-FFF2-40B4-BE49-F238E27FC236}">
                <a16:creationId xmlns:a16="http://schemas.microsoft.com/office/drawing/2014/main" id="{145EC76D-416E-FFD7-F3AA-936D77CF1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7881" y="3763296"/>
            <a:ext cx="1707126" cy="17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3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0C19A-FDD7-6380-1BC4-4DEC595976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50E5B68-F852-DC64-C7FC-58C0A5157A89}"/>
              </a:ext>
            </a:extLst>
          </p:cNvPr>
          <p:cNvSpPr>
            <a:spLocks noGrp="1"/>
          </p:cNvSpPr>
          <p:nvPr>
            <p:ph type="title"/>
          </p:nvPr>
        </p:nvSpPr>
        <p:spPr>
          <a:xfrm>
            <a:off x="5199742" y="715961"/>
            <a:ext cx="6477000" cy="1189037"/>
          </a:xfrm>
        </p:spPr>
        <p:txBody>
          <a:bodyPr/>
          <a:lstStyle/>
          <a:p>
            <a:r>
              <a:rPr lang="en-US" dirty="0"/>
              <a:t>Implementation of the Path Planning Algorithm</a:t>
            </a:r>
          </a:p>
        </p:txBody>
      </p:sp>
      <p:sp>
        <p:nvSpPr>
          <p:cNvPr id="2" name="Rectangle 1">
            <a:extLst>
              <a:ext uri="{FF2B5EF4-FFF2-40B4-BE49-F238E27FC236}">
                <a16:creationId xmlns:a16="http://schemas.microsoft.com/office/drawing/2014/main" id="{3DDE3526-695F-737C-968A-081FE3B75C72}"/>
              </a:ext>
            </a:extLst>
          </p:cNvPr>
          <p:cNvSpPr/>
          <p:nvPr/>
        </p:nvSpPr>
        <p:spPr>
          <a:xfrm>
            <a:off x="8135256" y="2796659"/>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4" name="Rectangle 3">
            <a:extLst>
              <a:ext uri="{FF2B5EF4-FFF2-40B4-BE49-F238E27FC236}">
                <a16:creationId xmlns:a16="http://schemas.microsoft.com/office/drawing/2014/main" id="{95C4CD8C-7E17-EB54-56C2-8D5146DCBC0A}"/>
              </a:ext>
            </a:extLst>
          </p:cNvPr>
          <p:cNvSpPr/>
          <p:nvPr/>
        </p:nvSpPr>
        <p:spPr>
          <a:xfrm>
            <a:off x="5609303"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a:t>
            </a:r>
            <a:endParaRPr lang="en-IN" dirty="0"/>
          </a:p>
        </p:txBody>
      </p:sp>
      <p:sp>
        <p:nvSpPr>
          <p:cNvPr id="6" name="Rectangle 5">
            <a:extLst>
              <a:ext uri="{FF2B5EF4-FFF2-40B4-BE49-F238E27FC236}">
                <a16:creationId xmlns:a16="http://schemas.microsoft.com/office/drawing/2014/main" id="{FEE6FFAF-9E21-2C8D-0230-E0BB1F8C0FDD}"/>
              </a:ext>
            </a:extLst>
          </p:cNvPr>
          <p:cNvSpPr/>
          <p:nvPr/>
        </p:nvSpPr>
        <p:spPr>
          <a:xfrm>
            <a:off x="6872280"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Left Cost</a:t>
            </a:r>
            <a:endParaRPr lang="en-IN" dirty="0"/>
          </a:p>
        </p:txBody>
      </p:sp>
      <p:sp>
        <p:nvSpPr>
          <p:cNvPr id="7" name="Rectangle 6">
            <a:extLst>
              <a:ext uri="{FF2B5EF4-FFF2-40B4-BE49-F238E27FC236}">
                <a16:creationId xmlns:a16="http://schemas.microsoft.com/office/drawing/2014/main" id="{744FA718-B260-BC28-B7A7-AD109FB2676A}"/>
              </a:ext>
            </a:extLst>
          </p:cNvPr>
          <p:cNvSpPr/>
          <p:nvPr/>
        </p:nvSpPr>
        <p:spPr>
          <a:xfrm>
            <a:off x="8135257"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Cost</a:t>
            </a:r>
            <a:endParaRPr lang="en-IN" dirty="0"/>
          </a:p>
        </p:txBody>
      </p:sp>
      <p:sp>
        <p:nvSpPr>
          <p:cNvPr id="8" name="Rectangle 7">
            <a:extLst>
              <a:ext uri="{FF2B5EF4-FFF2-40B4-BE49-F238E27FC236}">
                <a16:creationId xmlns:a16="http://schemas.microsoft.com/office/drawing/2014/main" id="{0513B396-3DA8-4317-DB91-12AC43F75956}"/>
              </a:ext>
            </a:extLst>
          </p:cNvPr>
          <p:cNvSpPr/>
          <p:nvPr/>
        </p:nvSpPr>
        <p:spPr>
          <a:xfrm>
            <a:off x="9398234"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Right Cost</a:t>
            </a:r>
            <a:endParaRPr lang="en-IN" dirty="0"/>
          </a:p>
        </p:txBody>
      </p:sp>
      <p:sp>
        <p:nvSpPr>
          <p:cNvPr id="9" name="Rectangle 8">
            <a:extLst>
              <a:ext uri="{FF2B5EF4-FFF2-40B4-BE49-F238E27FC236}">
                <a16:creationId xmlns:a16="http://schemas.microsoft.com/office/drawing/2014/main" id="{95C759AC-8FBD-46C8-00AB-6E795BF9DF33}"/>
              </a:ext>
            </a:extLst>
          </p:cNvPr>
          <p:cNvSpPr/>
          <p:nvPr/>
        </p:nvSpPr>
        <p:spPr>
          <a:xfrm>
            <a:off x="10661211" y="4011560"/>
            <a:ext cx="875071"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Bottom Cost</a:t>
            </a:r>
            <a:endParaRPr lang="en-IN" sz="1600" dirty="0"/>
          </a:p>
        </p:txBody>
      </p:sp>
      <p:cxnSp>
        <p:nvCxnSpPr>
          <p:cNvPr id="11" name="Straight Arrow Connector 10">
            <a:extLst>
              <a:ext uri="{FF2B5EF4-FFF2-40B4-BE49-F238E27FC236}">
                <a16:creationId xmlns:a16="http://schemas.microsoft.com/office/drawing/2014/main" id="{41108060-A394-7ACA-C82D-D92493086790}"/>
              </a:ext>
            </a:extLst>
          </p:cNvPr>
          <p:cNvCxnSpPr>
            <a:cxnSpLocks/>
            <a:stCxn id="2" idx="1"/>
          </p:cNvCxnSpPr>
          <p:nvPr/>
        </p:nvCxnSpPr>
        <p:spPr>
          <a:xfrm flipH="1">
            <a:off x="6046838" y="3150621"/>
            <a:ext cx="2088418"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A38DE6-7DD7-66F7-9D14-189CA70731A3}"/>
              </a:ext>
            </a:extLst>
          </p:cNvPr>
          <p:cNvCxnSpPr>
            <a:cxnSpLocks/>
            <a:endCxn id="6" idx="0"/>
          </p:cNvCxnSpPr>
          <p:nvPr/>
        </p:nvCxnSpPr>
        <p:spPr>
          <a:xfrm flipH="1">
            <a:off x="7309816" y="3504582"/>
            <a:ext cx="825440"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149C47E-6177-267C-E1EB-E318B74C1C57}"/>
              </a:ext>
            </a:extLst>
          </p:cNvPr>
          <p:cNvCxnSpPr>
            <a:cxnSpLocks/>
            <a:stCxn id="2" idx="2"/>
            <a:endCxn id="7" idx="0"/>
          </p:cNvCxnSpPr>
          <p:nvPr/>
        </p:nvCxnSpPr>
        <p:spPr>
          <a:xfrm>
            <a:off x="8572792" y="3504582"/>
            <a:ext cx="1" cy="506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539A80-EC61-23DB-7B55-790DEB6E099F}"/>
              </a:ext>
            </a:extLst>
          </p:cNvPr>
          <p:cNvCxnSpPr>
            <a:cxnSpLocks/>
          </p:cNvCxnSpPr>
          <p:nvPr/>
        </p:nvCxnSpPr>
        <p:spPr>
          <a:xfrm>
            <a:off x="8985514" y="3504582"/>
            <a:ext cx="824739" cy="530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32A466-C921-D97E-FAD0-807DB6C5DC37}"/>
              </a:ext>
            </a:extLst>
          </p:cNvPr>
          <p:cNvCxnSpPr>
            <a:cxnSpLocks/>
            <a:stCxn id="2" idx="3"/>
            <a:endCxn id="9" idx="0"/>
          </p:cNvCxnSpPr>
          <p:nvPr/>
        </p:nvCxnSpPr>
        <p:spPr>
          <a:xfrm>
            <a:off x="9010327" y="3150621"/>
            <a:ext cx="2088420" cy="86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67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15C1F8C-D27A-4CE7-9DF4-4AFDB2880FA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228</TotalTime>
  <Words>1209</Words>
  <Application>Microsoft Office PowerPoint</Application>
  <PresentationFormat>Widescreen</PresentationFormat>
  <Paragraphs>129</Paragraphs>
  <Slides>41</Slides>
  <Notes>29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41</vt:i4>
      </vt:variant>
    </vt:vector>
  </HeadingPairs>
  <TitlesOfParts>
    <vt:vector size="43" baseType="lpstr">
      <vt:lpstr>Arial</vt:lpstr>
      <vt:lpstr>Office Theme</vt:lpstr>
      <vt:lpstr>Spatial Informatics Final Presentation</vt:lpstr>
      <vt:lpstr>Title and Description</vt:lpstr>
      <vt:lpstr>Objectives Achieved</vt:lpstr>
      <vt:lpstr>Objectives Achieved</vt:lpstr>
      <vt:lpstr>Objectives Achieved</vt:lpstr>
      <vt:lpstr>Objectives Achieved</vt:lpstr>
      <vt:lpstr>Implementation of the Path Planning Algorithm</vt:lpstr>
      <vt:lpstr>Implementation of the Path Planning Algorithm</vt:lpstr>
      <vt:lpstr>Implementation of the Path Planning Algorithm</vt:lpstr>
      <vt:lpstr>Implementation of the Path Planning Algorithm</vt:lpstr>
      <vt:lpstr>Combining two “weights layer”</vt:lpstr>
      <vt:lpstr>Now we have the nodes and the edges costs</vt:lpstr>
      <vt:lpstr>We would apply Dijkstra to calculate the optimal path.  (All edges costs are constrained to non-negative numbers)</vt:lpstr>
      <vt:lpstr>Avoiding Danger Zones</vt:lpstr>
      <vt:lpstr>Affinity Points</vt:lpstr>
      <vt:lpstr>Processing Raster Data from CRISM Dataset Using Image Processing</vt:lpstr>
      <vt:lpstr>CRISM Data for ICE deposits</vt:lpstr>
      <vt:lpstr>CRISM Data for ICE deposits</vt:lpstr>
      <vt:lpstr>CRISM Data for ICE deposits</vt:lpstr>
      <vt:lpstr>Image Processing of CRISM data: Step 1</vt:lpstr>
      <vt:lpstr>Image Processing of CRISM data: Step 2</vt:lpstr>
      <vt:lpstr>Image Processing of CRISM data: Step 3</vt:lpstr>
      <vt:lpstr>Image Processing of CRISM data: Step 3</vt:lpstr>
      <vt:lpstr>Image Processing of CRISM data: Step 3</vt:lpstr>
      <vt:lpstr>3D Visualizer!!</vt:lpstr>
      <vt:lpstr>A 3D visualizer to visualize the DTM and the path generated.</vt:lpstr>
      <vt:lpstr>A 3D visualizer to visualize the DTM and the path generated.</vt:lpstr>
      <vt:lpstr>PowerPoint Presentation</vt:lpstr>
      <vt:lpstr>Path generated</vt:lpstr>
      <vt:lpstr>Path generated</vt:lpstr>
      <vt:lpstr>Path Visualization of the Mars Rover Traversing the surface.  (**some bugs exist)</vt:lpstr>
      <vt:lpstr>PowerPoint Presentation</vt:lpstr>
      <vt:lpstr>Live Demonstration</vt:lpstr>
      <vt:lpstr>Special Characteristics</vt:lpstr>
      <vt:lpstr>Limitations</vt:lpstr>
      <vt:lpstr>Limitations</vt:lpstr>
      <vt:lpstr>Limitations</vt:lpstr>
      <vt:lpstr>Limitations</vt:lpstr>
      <vt:lpstr>All code hosted on GitHub </vt:lpstr>
      <vt:lpstr>Resources</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Ansh Chablani</dc:creator>
  <cp:keywords/>
  <dc:description/>
  <cp:lastModifiedBy>Ansh Chablani</cp:lastModifiedBy>
  <cp:revision>1</cp:revision>
  <dcterms:created xsi:type="dcterms:W3CDTF">2024-11-15T16:30:47Z</dcterms:created>
  <dcterms:modified xsi:type="dcterms:W3CDTF">2024-11-15T20:18:59Z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